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59" r:id="rId2"/>
    <p:sldId id="260" r:id="rId3"/>
    <p:sldId id="261" r:id="rId4"/>
    <p:sldId id="262" r:id="rId5"/>
    <p:sldId id="263" r:id="rId6"/>
    <p:sldId id="264" r:id="rId7"/>
    <p:sldId id="267" r:id="rId8"/>
    <p:sldId id="268" r:id="rId9"/>
    <p:sldId id="292" r:id="rId10"/>
    <p:sldId id="265" r:id="rId11"/>
    <p:sldId id="269" r:id="rId12"/>
    <p:sldId id="270" r:id="rId13"/>
    <p:sldId id="271" r:id="rId14"/>
    <p:sldId id="274"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301" r:id="rId29"/>
    <p:sldId id="286" r:id="rId30"/>
    <p:sldId id="287" r:id="rId31"/>
    <p:sldId id="288" r:id="rId32"/>
    <p:sldId id="289" r:id="rId33"/>
    <p:sldId id="290" r:id="rId34"/>
    <p:sldId id="291" r:id="rId35"/>
    <p:sldId id="293" r:id="rId36"/>
    <p:sldId id="294" r:id="rId37"/>
    <p:sldId id="258" r:id="rId38"/>
    <p:sldId id="295" r:id="rId39"/>
    <p:sldId id="296" r:id="rId40"/>
    <p:sldId id="297" r:id="rId41"/>
    <p:sldId id="302" r:id="rId42"/>
    <p:sldId id="299" r:id="rId43"/>
    <p:sldId id="298" r:id="rId44"/>
    <p:sldId id="307" r:id="rId45"/>
    <p:sldId id="304" r:id="rId46"/>
    <p:sldId id="300" r:id="rId47"/>
    <p:sldId id="308" r:id="rId48"/>
    <p:sldId id="303" r:id="rId49"/>
    <p:sldId id="305" r:id="rId50"/>
    <p:sldId id="306" r:id="rId51"/>
    <p:sldId id="257" r:id="rId52"/>
    <p:sldId id="309" r:id="rId53"/>
    <p:sldId id="310" r:id="rId54"/>
    <p:sldId id="312" r:id="rId55"/>
    <p:sldId id="311" r:id="rId56"/>
    <p:sldId id="316" r:id="rId57"/>
    <p:sldId id="328" r:id="rId58"/>
    <p:sldId id="313" r:id="rId59"/>
    <p:sldId id="314" r:id="rId60"/>
    <p:sldId id="315" r:id="rId61"/>
    <p:sldId id="317"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1D9849-15E3-4A15-AD59-2DAEB2699281}" type="datetimeFigureOut">
              <a:rPr lang="en-US" smtClean="0"/>
              <a:pPr/>
              <a:t>4/30/2012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D7264E-B735-4662-96C8-4C72C6F21C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bing.com/reference/semhtml/Buddhist"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bing.com/reference/semhtml/Prajapati"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Horticulture, women plant and tend</a:t>
            </a:r>
            <a:r>
              <a:rPr lang="en-US" baseline="0" dirty="0" smtClean="0"/>
              <a:t> the crops with simple tools.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 result of a warming trend</a:t>
            </a:r>
            <a:r>
              <a:rPr lang="en-US" baseline="0" dirty="0" smtClean="0"/>
              <a:t> the wooly mammoth became extinct between 9,000 and 15,000 BP.  Full size reconstruction of a mammoth.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Grazing yak, Wikimedia Commons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Shpherd</a:t>
            </a:r>
            <a:r>
              <a:rPr lang="en-US" dirty="0" smtClean="0"/>
              <a:t> in </a:t>
            </a:r>
            <a:r>
              <a:rPr lang="en-US" dirty="0" err="1" smtClean="0"/>
              <a:t>Fagaras</a:t>
            </a:r>
            <a:r>
              <a:rPr lang="en-US" baseline="0" dirty="0" smtClean="0"/>
              <a:t> Mountains, Romania.  Wikimedia Commons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Slash and burn agriculture causes erosion.</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a Polynesian island in the southeastern Pacific Ocean. Easter Island is famous for its 887 extant monumental statues, called </a:t>
            </a:r>
            <a:r>
              <a:rPr lang="en-US" i="1" dirty="0" err="1" smtClean="0"/>
              <a:t>moai</a:t>
            </a:r>
            <a:r>
              <a:rPr lang="en-US" i="1" dirty="0" smtClean="0"/>
              <a:t>,</a:t>
            </a:r>
            <a:r>
              <a:rPr lang="en-US" dirty="0" smtClean="0"/>
              <a:t> created by the early </a:t>
            </a:r>
            <a:r>
              <a:rPr lang="en-US" dirty="0" err="1" smtClean="0"/>
              <a:t>Rapanui</a:t>
            </a:r>
            <a:r>
              <a:rPr lang="en-US" dirty="0" smtClean="0"/>
              <a:t> people.</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Between AD 900 and 1150, Chaco Canyon was a major center of culture for the Ancient Pueblo Peoples.</a:t>
            </a:r>
            <a:r>
              <a:rPr lang="en-US" baseline="0" dirty="0" smtClean="0"/>
              <a:t> </a:t>
            </a:r>
            <a:r>
              <a:rPr lang="en-US" dirty="0" smtClean="0"/>
              <a:t>Climate change is thought to have led to the emigration of </a:t>
            </a:r>
            <a:r>
              <a:rPr lang="en-US" dirty="0" err="1" smtClean="0"/>
              <a:t>Chacoans</a:t>
            </a:r>
            <a:r>
              <a:rPr lang="en-US" dirty="0" smtClean="0"/>
              <a:t> and the eventual abandonment of the canyon, beginning with a fifty-year drought commencing in 1130.</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view. Located in present day northern</a:t>
            </a:r>
            <a:r>
              <a:rPr lang="en-US" baseline="0" dirty="0" smtClean="0"/>
              <a:t> New Mexico, USA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Anasazi</a:t>
            </a:r>
            <a:r>
              <a:rPr lang="en-US" dirty="0" smtClean="0"/>
              <a:t> (ancient </a:t>
            </a:r>
            <a:r>
              <a:rPr lang="en-US" dirty="0" err="1" smtClean="0"/>
              <a:t>puebloan</a:t>
            </a:r>
            <a:r>
              <a:rPr lang="en-US" dirty="0" smtClean="0"/>
              <a:t>) sites in the Southwest</a:t>
            </a:r>
            <a:r>
              <a:rPr lang="en-US" baseline="0" dirty="0" smtClean="0"/>
              <a:t> USA.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Native American pueblo approximately 60 miles west of Albuquerque, New Mexico in the United States. The Acoma have continuously occupied the area for over 800 years, making it the oldest continuously inhabited communities in the United States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Plowing rice paddies with water buffalo,</a:t>
            </a:r>
            <a:r>
              <a:rPr lang="en-US" baseline="0" dirty="0" smtClean="0"/>
              <a:t> in Indonesia. Plow agriculture first developed in the Urban Wave, see chapter 6.    Wikimedia Commons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Acoma sets</a:t>
            </a:r>
            <a:r>
              <a:rPr lang="en-US" baseline="0" dirty="0" smtClean="0"/>
              <a:t> atop a mesa.</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Ancient apartment-style</a:t>
            </a:r>
            <a:r>
              <a:rPr lang="en-US" baseline="0" dirty="0" smtClean="0"/>
              <a:t> dwellings at the Taos Pueblo, New Mexico, USA.</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typical rammed earth house building technique of flower Hmong people in Vietnam</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Slash-and-burn practices in </a:t>
            </a:r>
            <a:r>
              <a:rPr lang="en-US" dirty="0" err="1" smtClean="0"/>
              <a:t>Eno</a:t>
            </a:r>
            <a:r>
              <a:rPr lang="en-US" dirty="0" smtClean="0"/>
              <a:t>, Finland, 1893.</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Effects of slash-and-burn on primary forest can be devastating. Seen in this photo is a patch of forest in </a:t>
            </a:r>
            <a:r>
              <a:rPr lang="en-US" dirty="0" err="1" smtClean="0"/>
              <a:t>Namdapha</a:t>
            </a:r>
            <a:r>
              <a:rPr lang="en-US" dirty="0" smtClean="0"/>
              <a:t> National Park in Northeast India cleared for </a:t>
            </a:r>
            <a:r>
              <a:rPr lang="en-US" i="1" dirty="0" err="1" smtClean="0"/>
              <a:t>Jhum</a:t>
            </a:r>
            <a:r>
              <a:rPr lang="en-US" i="1" dirty="0" smtClean="0"/>
              <a:t> cultivation</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Western hemisphere</a:t>
            </a:r>
            <a:r>
              <a:rPr lang="en-US" baseline="0" dirty="0" smtClean="0"/>
              <a:t> the llama served as a pack animal.</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traditionally dressed Quechua girl with a llama in Cuzco</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Neolithic grindstone for processing grain.</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string skirt, copied from one still used in some parts of the Balkans, is based on one of the longest continuing clothing trends in the world. The evidence is from a Neolithic archeological site in Denmark, dating to 6000 BCE. Folk costumes in many countries of Eastern Europe include a version of this string skirt in the form of a fringed apron. Women have worn and still wear these aprons to communicate information about their lives and marital status.  Smith College Museum of Ancient Inventions. (Do not copy, no response from request for permission to use.</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D7264E-B735-4662-96C8-4C72C6F21CE3}" type="slidenum">
              <a:rPr lang="en-US" smtClean="0"/>
              <a:pPr/>
              <a:t>35</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Subsistence farming in Zambia, Africa. Mostly women were (are) the farmers in the Agricultural Wave</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Industrialized agriculture later in the Modern Wave. Wikimedia Commons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Tengeru</a:t>
            </a:r>
            <a:r>
              <a:rPr lang="en-US" dirty="0" smtClean="0"/>
              <a:t> market near </a:t>
            </a:r>
            <a:r>
              <a:rPr lang="en-US" dirty="0" err="1" smtClean="0"/>
              <a:t>Arusha</a:t>
            </a:r>
            <a:r>
              <a:rPr lang="en-US" dirty="0" smtClean="0"/>
              <a:t>, Tanzania</a:t>
            </a:r>
          </a:p>
          <a:p>
            <a:endParaRPr lang="en-US" dirty="0"/>
          </a:p>
        </p:txBody>
      </p:sp>
      <p:sp>
        <p:nvSpPr>
          <p:cNvPr id="4" name="Slide Number Placeholder 3"/>
          <p:cNvSpPr>
            <a:spLocks noGrp="1"/>
          </p:cNvSpPr>
          <p:nvPr>
            <p:ph type="sldNum" sz="quarter" idx="10"/>
          </p:nvPr>
        </p:nvSpPr>
        <p:spPr/>
        <p:txBody>
          <a:bodyPr/>
          <a:lstStyle/>
          <a:p>
            <a:fld id="{CA50CEB5-8B46-4C31-9BD5-2D47C61C338A}"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Colorful trade in fabrics at a local bazaar in Thailand.  Roger Harmon photo, permission</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38</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Market in Thailand.</a:t>
            </a:r>
            <a:r>
              <a:rPr lang="en-US" baseline="0" dirty="0" smtClean="0"/>
              <a:t>  Photo Roger Harmon, permission.</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39</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Hmong girls meet possible suitors while playing a ball-throwing game in Laos.</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Brazilian indigenous family</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Vietnam, Hmong people</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smtClean="0"/>
              <a:t>Quechua woman and child in the Sacred Valley, Andes </a:t>
            </a:r>
            <a:r>
              <a:rPr lang="en-US" dirty="0" err="1" smtClean="0"/>
              <a:t>Moutains</a:t>
            </a:r>
            <a:r>
              <a:rPr lang="en-US" dirty="0" smtClean="0"/>
              <a:t>, Peru</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t>
            </a:r>
            <a:r>
              <a:rPr lang="en-US" dirty="0" err="1" smtClean="0"/>
              <a:t>Terena</a:t>
            </a:r>
            <a:r>
              <a:rPr lang="en-US" baseline="0" dirty="0" smtClean="0"/>
              <a:t> tribe in Brazil</a:t>
            </a:r>
          </a:p>
          <a:p>
            <a:pPr rtl="0"/>
            <a:r>
              <a:rPr lang="en-US" baseline="0" dirty="0" smtClean="0"/>
              <a:t>Right: </a:t>
            </a:r>
            <a:r>
              <a:rPr lang="en-US" dirty="0" err="1" smtClean="0"/>
              <a:t>Otavaleña</a:t>
            </a:r>
            <a:r>
              <a:rPr lang="en-US" dirty="0" smtClean="0"/>
              <a:t> girl from Ecuador</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Agaw</a:t>
            </a:r>
            <a:r>
              <a:rPr lang="en-US" dirty="0" smtClean="0"/>
              <a:t> women holding spindles for hand-spinning yarn. Ethiopia, Africa</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Amerindian woman in traditional dress, near Cochabamba, Bolivia.</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Organic, local, small-scale agriculture in the village of </a:t>
            </a:r>
            <a:r>
              <a:rPr lang="en-US" dirty="0" err="1" smtClean="0"/>
              <a:t>Vincente</a:t>
            </a:r>
            <a:r>
              <a:rPr lang="en-US" dirty="0" smtClean="0"/>
              <a:t> </a:t>
            </a:r>
            <a:r>
              <a:rPr lang="en-US" dirty="0" err="1" smtClean="0"/>
              <a:t>Guerreo</a:t>
            </a:r>
            <a:r>
              <a:rPr lang="en-US" dirty="0" smtClean="0"/>
              <a:t>, Mexico. Starting</a:t>
            </a:r>
            <a:r>
              <a:rPr lang="en-US" baseline="0" dirty="0" smtClean="0"/>
              <a:t> in the Global Wave. Photo Denise Ames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Iranian women in the village of </a:t>
            </a:r>
            <a:r>
              <a:rPr lang="en-US" dirty="0" err="1" smtClean="0"/>
              <a:t>Abyaneh</a:t>
            </a:r>
            <a:r>
              <a:rPr lang="en-US" dirty="0" smtClean="0"/>
              <a: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48</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Cooperation. Working the </a:t>
            </a:r>
            <a:r>
              <a:rPr lang="en-US" i="1" dirty="0" err="1" smtClean="0"/>
              <a:t>ejido</a:t>
            </a:r>
            <a:r>
              <a:rPr lang="en-US" dirty="0" smtClean="0"/>
              <a:t> in the village of </a:t>
            </a:r>
            <a:r>
              <a:rPr lang="en-US" dirty="0" err="1" smtClean="0"/>
              <a:t>Vincente</a:t>
            </a:r>
            <a:r>
              <a:rPr lang="en-US" dirty="0" smtClean="0"/>
              <a:t> Guerrero, Mexico. Photo Denise Ames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northern Arab tribal warrior (ca. 1914) carrying a large </a:t>
            </a:r>
            <a:r>
              <a:rPr lang="en-US" sz="1200" b="0" i="0" kern="1200" dirty="0" err="1" smtClean="0">
                <a:solidFill>
                  <a:schemeClr val="tx1"/>
                </a:solidFill>
                <a:latin typeface="+mn-lt"/>
                <a:ea typeface="+mn-ea"/>
                <a:cs typeface="+mn-cs"/>
              </a:rPr>
              <a:t>Beduine</a:t>
            </a:r>
            <a:r>
              <a:rPr lang="en-US" sz="1200" b="0" i="0" kern="1200" dirty="0" smtClean="0">
                <a:solidFill>
                  <a:schemeClr val="tx1"/>
                </a:solidFill>
                <a:latin typeface="+mn-lt"/>
                <a:ea typeface="+mn-ea"/>
                <a:cs typeface="+mn-cs"/>
              </a:rPr>
              <a:t> hunting </a:t>
            </a:r>
            <a:r>
              <a:rPr lang="en-US" sz="1200" b="0" i="0" u="none" strike="noStrike" kern="1200" dirty="0" err="1" smtClean="0">
                <a:solidFill>
                  <a:schemeClr val="tx1"/>
                </a:solidFill>
                <a:latin typeface="+mn-lt"/>
                <a:ea typeface="+mn-ea"/>
                <a:cs typeface="+mn-cs"/>
              </a:rPr>
              <a:t>az-zaġāyah</a:t>
            </a:r>
            <a:r>
              <a:rPr lang="en-US" sz="1200" b="0" i="0" kern="1200" dirty="0" smtClean="0">
                <a:solidFill>
                  <a:schemeClr val="tx1"/>
                </a:solidFill>
                <a:latin typeface="+mn-lt"/>
                <a:ea typeface="+mn-ea"/>
                <a:cs typeface="+mn-cs"/>
              </a:rPr>
              <a:t> on horseback during the </a:t>
            </a:r>
            <a:r>
              <a:rPr lang="en-US" sz="1200" b="0" i="0" u="none" strike="noStrike" kern="1200" dirty="0" smtClean="0">
                <a:solidFill>
                  <a:schemeClr val="tx1"/>
                </a:solidFill>
                <a:latin typeface="+mn-lt"/>
                <a:ea typeface="+mn-ea"/>
                <a:cs typeface="+mn-cs"/>
              </a:rPr>
              <a:t>Ottoman </a:t>
            </a:r>
            <a:r>
              <a:rPr lang="en-US" sz="1200" b="0" i="0" kern="1200" dirty="0" smtClean="0">
                <a:solidFill>
                  <a:schemeClr val="tx1"/>
                </a:solidFill>
                <a:latin typeface="+mn-lt"/>
                <a:ea typeface="+mn-ea"/>
                <a:cs typeface="+mn-cs"/>
              </a:rPr>
              <a:t>era of </a:t>
            </a:r>
            <a:r>
              <a:rPr lang="en-US" sz="1200" b="0" i="0" u="none" strike="noStrike" kern="1200" dirty="0" smtClean="0">
                <a:solidFill>
                  <a:schemeClr val="tx1"/>
                </a:solidFill>
                <a:latin typeface="+mn-lt"/>
                <a:ea typeface="+mn-ea"/>
                <a:cs typeface="+mn-cs"/>
              </a:rPr>
              <a:t>Transjordan</a:t>
            </a:r>
            <a:r>
              <a:rPr lang="en-US" sz="1200" b="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023959E-FFAC-4923-A418-B0AA1E20AE89}" type="slidenum">
              <a:rPr lang="en-US" smtClean="0"/>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defensive towers built by feuding clans of </a:t>
            </a:r>
            <a:r>
              <a:rPr lang="en-US" sz="1200" u="none" strike="noStrike" kern="1200" dirty="0" err="1" smtClean="0">
                <a:solidFill>
                  <a:schemeClr val="tx1"/>
                </a:solidFill>
                <a:latin typeface="+mn-lt"/>
                <a:ea typeface="+mn-ea"/>
                <a:cs typeface="+mn-cs"/>
              </a:rPr>
              <a:t>Svaneti</a:t>
            </a:r>
            <a:r>
              <a:rPr lang="en-US" sz="1200" kern="1200" dirty="0" smtClean="0">
                <a:solidFill>
                  <a:schemeClr val="tx1"/>
                </a:solidFill>
                <a:latin typeface="+mn-lt"/>
                <a:ea typeface="+mn-ea"/>
                <a:cs typeface="+mn-cs"/>
              </a:rPr>
              <a:t> in the Caucasus Mountains of Eastern Europe.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Wikimedia Commons</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52</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Kurulu</a:t>
            </a:r>
            <a:r>
              <a:rPr lang="en-US" sz="1200" kern="1200" dirty="0" smtClean="0">
                <a:solidFill>
                  <a:schemeClr val="tx1"/>
                </a:solidFill>
                <a:latin typeface="+mn-lt"/>
                <a:ea typeface="+mn-ea"/>
                <a:cs typeface="+mn-cs"/>
              </a:rPr>
              <a:t> Village War Chief at </a:t>
            </a:r>
            <a:r>
              <a:rPr lang="en-US" sz="1200" kern="1200" dirty="0" err="1" smtClean="0">
                <a:solidFill>
                  <a:schemeClr val="tx1"/>
                </a:solidFill>
                <a:latin typeface="+mn-lt"/>
                <a:ea typeface="+mn-ea"/>
                <a:cs typeface="+mn-cs"/>
              </a:rPr>
              <a:t>Baliem</a:t>
            </a:r>
            <a:r>
              <a:rPr lang="en-US" sz="1200" kern="1200" dirty="0" smtClean="0">
                <a:solidFill>
                  <a:schemeClr val="tx1"/>
                </a:solidFill>
                <a:latin typeface="+mn-lt"/>
                <a:ea typeface="+mn-ea"/>
                <a:cs typeface="+mn-cs"/>
              </a:rPr>
              <a:t> Valley, New Guinea.</a:t>
            </a:r>
            <a:r>
              <a:rPr lang="en-US" sz="1200" kern="1200" baseline="0" dirty="0" smtClean="0">
                <a:solidFill>
                  <a:schemeClr val="tx1"/>
                </a:solidFill>
                <a:latin typeface="+mn-lt"/>
                <a:ea typeface="+mn-ea"/>
                <a:cs typeface="+mn-cs"/>
              </a:rPr>
              <a:t>  Wikimedia Commons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53</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Shaman from equatorial Amazon rain forest.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Tridevi</a:t>
            </a:r>
            <a:r>
              <a:rPr lang="en-US" sz="1200" kern="1200" dirty="0" smtClean="0">
                <a:solidFill>
                  <a:schemeClr val="tx1"/>
                </a:solidFill>
                <a:latin typeface="+mn-lt"/>
                <a:ea typeface="+mn-ea"/>
                <a:cs typeface="+mn-cs"/>
              </a:rPr>
              <a:t>. The conjoined image of three especially popular manifestations of the Hindu Divine Mother: </a:t>
            </a:r>
            <a:r>
              <a:rPr lang="en-US" sz="1200" kern="1200" dirty="0" err="1" smtClean="0">
                <a:solidFill>
                  <a:schemeClr val="tx1"/>
                </a:solidFill>
                <a:latin typeface="+mn-lt"/>
                <a:ea typeface="+mn-ea"/>
                <a:cs typeface="+mn-cs"/>
              </a:rPr>
              <a:t>Lakshmi</a:t>
            </a:r>
            <a:r>
              <a:rPr lang="en-US" sz="1200" kern="1200" dirty="0" smtClean="0">
                <a:solidFill>
                  <a:schemeClr val="tx1"/>
                </a:solidFill>
                <a:latin typeface="+mn-lt"/>
                <a:ea typeface="+mn-ea"/>
                <a:cs typeface="+mn-cs"/>
              </a:rPr>
              <a:t> (wealth/material fulfillment), </a:t>
            </a:r>
            <a:r>
              <a:rPr lang="en-US" sz="1200" kern="1200" dirty="0" err="1" smtClean="0">
                <a:solidFill>
                  <a:schemeClr val="tx1"/>
                </a:solidFill>
                <a:latin typeface="+mn-lt"/>
                <a:ea typeface="+mn-ea"/>
                <a:cs typeface="+mn-cs"/>
              </a:rPr>
              <a:t>Parvati</a:t>
            </a:r>
            <a:r>
              <a:rPr lang="en-US" sz="1200" kern="1200" dirty="0" smtClean="0">
                <a:solidFill>
                  <a:schemeClr val="tx1"/>
                </a:solidFill>
                <a:latin typeface="+mn-lt"/>
                <a:ea typeface="+mn-ea"/>
                <a:cs typeface="+mn-cs"/>
              </a:rPr>
              <a:t> (Power/love/spiritual fulfillment), and </a:t>
            </a:r>
            <a:r>
              <a:rPr lang="en-US" sz="1200" kern="1200" dirty="0" err="1" smtClean="0">
                <a:solidFill>
                  <a:schemeClr val="tx1"/>
                </a:solidFill>
                <a:latin typeface="+mn-lt"/>
                <a:ea typeface="+mn-ea"/>
                <a:cs typeface="+mn-cs"/>
              </a:rPr>
              <a:t>Saraswati</a:t>
            </a:r>
            <a:r>
              <a:rPr lang="en-US" sz="1200" kern="1200" dirty="0" smtClean="0">
                <a:solidFill>
                  <a:schemeClr val="tx1"/>
                </a:solidFill>
                <a:latin typeface="+mn-lt"/>
                <a:ea typeface="+mn-ea"/>
                <a:cs typeface="+mn-cs"/>
              </a:rPr>
              <a:t> (learning and arts/cultural fulfillment), left to right. Hinduism has folk religion (prehistoric) roots.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goddess </a:t>
            </a:r>
            <a:r>
              <a:rPr lang="en-US" sz="1200" kern="1200" dirty="0" err="1" smtClean="0">
                <a:solidFill>
                  <a:schemeClr val="tx1"/>
                </a:solidFill>
                <a:latin typeface="+mn-lt"/>
                <a:ea typeface="+mn-ea"/>
                <a:cs typeface="+mn-cs"/>
              </a:rPr>
              <a:t>Lakshmi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Lakshmi</a:t>
            </a:r>
            <a:r>
              <a:rPr lang="en-US" sz="1200" kern="1200" dirty="0" smtClean="0">
                <a:solidFill>
                  <a:schemeClr val="tx1"/>
                </a:solidFill>
                <a:latin typeface="+mn-lt"/>
                <a:ea typeface="+mn-ea"/>
                <a:cs typeface="+mn-cs"/>
              </a:rPr>
              <a:t>, is one of the most popular and widely worshiped Goddesses in Hindu tradition since pre-</a:t>
            </a:r>
            <a:r>
              <a:rPr lang="en-US" sz="1200" u="sng" kern="1200" dirty="0" smtClean="0">
                <a:solidFill>
                  <a:schemeClr val="tx1"/>
                </a:solidFill>
                <a:latin typeface="+mn-lt"/>
                <a:ea typeface="+mn-ea"/>
                <a:cs typeface="+mn-cs"/>
                <a:hlinkClick r:id="rId3" tooltip="Buddhist"/>
              </a:rPr>
              <a:t>Buddhist</a:t>
            </a:r>
            <a:r>
              <a:rPr lang="en-US" sz="1200" kern="1200" dirty="0" smtClean="0">
                <a:solidFill>
                  <a:schemeClr val="tx1"/>
                </a:solidFill>
                <a:latin typeface="+mn-lt"/>
                <a:ea typeface="+mn-ea"/>
                <a:cs typeface="+mn-cs"/>
              </a:rPr>
              <a:t> period. She has a considerable body of mythology and history. The earliest legend states that Sri is born as a result of austerities of </a:t>
            </a:r>
            <a:r>
              <a:rPr lang="en-US" sz="1200" u="sng" kern="1200" dirty="0" err="1" smtClean="0">
                <a:solidFill>
                  <a:schemeClr val="tx1"/>
                </a:solidFill>
                <a:latin typeface="+mn-lt"/>
                <a:ea typeface="+mn-ea"/>
                <a:cs typeface="+mn-cs"/>
                <a:hlinkClick r:id="rId4" tooltip="Prajapati"/>
              </a:rPr>
              <a:t>Prajapati</a:t>
            </a:r>
            <a:r>
              <a:rPr lang="en-US" sz="1200" kern="1200" dirty="0" smtClean="0">
                <a:solidFill>
                  <a:schemeClr val="tx1"/>
                </a:solidFill>
                <a:latin typeface="+mn-lt"/>
                <a:ea typeface="+mn-ea"/>
                <a:cs typeface="+mn-cs"/>
              </a:rPr>
              <a:t>, and she represents ten qualities and objects, namely, food, royal power, universal sovereignty, knowledge, power, holy luster, kingdom, fortune, bounteousness, and beauty.</a:t>
            </a:r>
            <a:endParaRPr lang="en-US" sz="1200" kern="1200" smtClean="0">
              <a:solidFill>
                <a:schemeClr val="tx1"/>
              </a:solidFill>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81D7264E-B735-4662-96C8-4C72C6F21CE3}" type="slidenum">
              <a:rPr lang="en-US" smtClean="0"/>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South </a:t>
            </a:r>
            <a:r>
              <a:rPr lang="en-US" dirty="0" err="1" smtClean="0"/>
              <a:t>Moluccan</a:t>
            </a:r>
            <a:r>
              <a:rPr lang="en-US" dirty="0" smtClean="0"/>
              <a:t> Shaman exorcising evil spirits occupying children, Buru. 1920.</a:t>
            </a:r>
          </a:p>
          <a:p>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Left: </a:t>
            </a:r>
            <a:r>
              <a:rPr lang="en-US" sz="1200" kern="1200" dirty="0" smtClean="0">
                <a:solidFill>
                  <a:schemeClr val="tx1"/>
                </a:solidFill>
                <a:latin typeface="+mn-lt"/>
                <a:ea typeface="+mn-ea"/>
                <a:cs typeface="+mn-cs"/>
              </a:rPr>
              <a:t>Image of a sitting Goddess, </a:t>
            </a:r>
            <a:r>
              <a:rPr lang="en-US" sz="1200" kern="1200" dirty="0" err="1" smtClean="0">
                <a:solidFill>
                  <a:schemeClr val="tx1"/>
                </a:solidFill>
                <a:latin typeface="+mn-lt"/>
                <a:ea typeface="+mn-ea"/>
                <a:cs typeface="+mn-cs"/>
              </a:rPr>
              <a:t>Inanna</a:t>
            </a:r>
            <a:r>
              <a:rPr lang="en-US" sz="1200" kern="1200" dirty="0" smtClean="0">
                <a:solidFill>
                  <a:schemeClr val="tx1"/>
                </a:solidFill>
                <a:latin typeface="+mn-lt"/>
                <a:ea typeface="+mn-ea"/>
                <a:cs typeface="+mn-cs"/>
              </a:rPr>
              <a:t>, which supports the contention that the Goddess represents Mother Earth.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59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Map of the world showing approximate centers of origin of agriculture and its spread in prehistory: the Fertile Crescent (11,000 BP), the Yangtze and Yellow River basins (9000 BP) and the New Guinea Highlands (9000–6000 BP), Central Mexico (5000–4000 BP), Northern South America (5000–4000 BP), sub-Saharan Africa (5000–4000 BP, exact location unknown), eastern USA (4000–3000 BP).</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 figure often interpreted as a Mother Goddess flanked by two lionesses - 6000-5500 BC </a:t>
            </a:r>
            <a:r>
              <a:rPr lang="en-US" sz="1200" kern="1200" dirty="0" err="1" smtClean="0">
                <a:solidFill>
                  <a:schemeClr val="tx1"/>
                </a:solidFill>
                <a:latin typeface="+mn-lt"/>
                <a:ea typeface="+mn-ea"/>
                <a:cs typeface="+mn-cs"/>
              </a:rPr>
              <a:t>Çatalhöyük</a:t>
            </a:r>
            <a:r>
              <a:rPr lang="en-US" sz="1200" kern="1200" dirty="0" smtClean="0">
                <a:solidFill>
                  <a:schemeClr val="tx1"/>
                </a:solidFill>
                <a:latin typeface="+mn-lt"/>
                <a:ea typeface="+mn-ea"/>
                <a:cs typeface="+mn-cs"/>
              </a:rPr>
              <a:t>, Turkey </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60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Folk festivals such as the one in Ecuador were common in agricultural villages. photo  Roger Harmon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D7264E-B735-4662-96C8-4C72C6F21CE3}" type="slidenum">
              <a:rPr lang="en-US" smtClean="0"/>
              <a:pPr/>
              <a:t>61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Origins of the world’s food crops and domesticated animals. (Not to be</a:t>
            </a:r>
            <a:r>
              <a:rPr lang="en-US" baseline="0" dirty="0" smtClean="0"/>
              <a:t> reproduced.)</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Einkorn wheat was first domesticated in southwest Asia, the hilly flank area of the Zagros Mountains, area now in Turkey</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northern Iran. Began in earnest in southeast Asia by about 5,000 BP.</a:t>
            </a:r>
            <a:r>
              <a:rPr lang="en-US" baseline="0" dirty="0" smtClean="0"/>
              <a:t>  </a:t>
            </a:r>
            <a:r>
              <a:rPr lang="en-US" dirty="0" smtClean="0"/>
              <a:t>Photo: Denise Ames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Grown in southern New Mexico, USA.</a:t>
            </a:r>
            <a:r>
              <a:rPr lang="en-US" baseline="0" dirty="0" smtClean="0"/>
              <a:t> Photo Denise Ames</a:t>
            </a:r>
            <a:endParaRPr lang="en-US" dirty="0"/>
          </a:p>
        </p:txBody>
      </p:sp>
      <p:sp>
        <p:nvSpPr>
          <p:cNvPr id="4" name="Slide Number Placeholder 3"/>
          <p:cNvSpPr>
            <a:spLocks noGrp="1"/>
          </p:cNvSpPr>
          <p:nvPr>
            <p:ph type="sldNum" sz="quarter" idx="10"/>
          </p:nvPr>
        </p:nvSpPr>
        <p:spPr/>
        <p:txBody>
          <a:bodyPr/>
          <a:lstStyle/>
          <a:p>
            <a:fld id="{81D7264E-B735-4662-96C8-4C72C6F21CE3}"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4/30/2012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4/30/2012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Agricultural Wave</a:t>
            </a:r>
            <a:endParaRPr lang="en-US" dirty="0"/>
          </a:p>
        </p:txBody>
      </p:sp>
      <p:sp>
        <p:nvSpPr>
          <p:cNvPr id="3" name="Content Placeholder 2"/>
          <p:cNvSpPr>
            <a:spLocks noGrp="1"/>
          </p:cNvSpPr>
          <p:nvPr>
            <p:ph idx="1"/>
          </p:nvPr>
        </p:nvSpPr>
        <p:spPr/>
        <p:txBody>
          <a:bodyPr>
            <a:normAutofit/>
          </a:bodyPr>
          <a:lstStyle/>
          <a:p>
            <a:pPr algn="ctr">
              <a:buNone/>
            </a:pPr>
            <a:r>
              <a:rPr lang="en-US" dirty="0" smtClean="0"/>
              <a:t>Begins: 10,000 to 12,000 BP</a:t>
            </a:r>
          </a:p>
          <a:p>
            <a:pPr algn="ctr">
              <a:buNone/>
            </a:pPr>
            <a:r>
              <a:rPr lang="en-US" dirty="0" smtClean="0"/>
              <a:t>Continues Today </a:t>
            </a:r>
          </a:p>
          <a:p>
            <a:pPr algn="ctr">
              <a:buNone/>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Einkorn Wheat</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990600" y="1371600"/>
            <a:ext cx="7315200" cy="5105399"/>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Wet-field Rice Cultivation</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381000" y="1600200"/>
            <a:ext cx="8382000" cy="48006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and Green Chili Peppers</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1524000" y="1600200"/>
            <a:ext cx="6172200" cy="48768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The Transition to Agriculture</a:t>
            </a:r>
            <a:endParaRPr lang="en-US" dirty="0"/>
          </a:p>
        </p:txBody>
      </p:sp>
      <p:sp>
        <p:nvSpPr>
          <p:cNvPr id="3" name="Content Placeholder 2"/>
          <p:cNvSpPr>
            <a:spLocks noGrp="1"/>
          </p:cNvSpPr>
          <p:nvPr>
            <p:ph idx="1"/>
          </p:nvPr>
        </p:nvSpPr>
        <p:spPr>
          <a:xfrm>
            <a:off x="457200" y="1219200"/>
            <a:ext cx="8229600" cy="5334000"/>
          </a:xfrm>
          <a:ln w="19050">
            <a:solidFill>
              <a:schemeClr val="tx1"/>
            </a:solidFill>
          </a:ln>
        </p:spPr>
        <p:txBody>
          <a:bodyPr>
            <a:noAutofit/>
          </a:bodyPr>
          <a:lstStyle/>
          <a:p>
            <a:pPr algn="ctr"/>
            <a:r>
              <a:rPr lang="en-US" sz="3600" dirty="0" smtClean="0"/>
              <a:t>Theory of Progress</a:t>
            </a:r>
          </a:p>
          <a:p>
            <a:pPr algn="ctr"/>
            <a:r>
              <a:rPr lang="en-US" sz="3600" dirty="0" smtClean="0"/>
              <a:t>Oasis Hypothesis</a:t>
            </a:r>
          </a:p>
          <a:p>
            <a:pPr algn="ctr"/>
            <a:r>
              <a:rPr lang="en-US" sz="3600" dirty="0" smtClean="0"/>
              <a:t>Hilly Flank Theory</a:t>
            </a:r>
          </a:p>
          <a:p>
            <a:pPr algn="ctr"/>
            <a:r>
              <a:rPr lang="en-US" sz="3600" dirty="0" smtClean="0"/>
              <a:t>Survival Theory</a:t>
            </a:r>
          </a:p>
          <a:p>
            <a:pPr algn="ctr"/>
            <a:r>
              <a:rPr lang="en-US" sz="3600" dirty="0" smtClean="0"/>
              <a:t>Marginal Zone (Edge Hypothesis)</a:t>
            </a:r>
          </a:p>
          <a:p>
            <a:pPr algn="ctr"/>
            <a:r>
              <a:rPr lang="en-US" sz="3600" dirty="0" smtClean="0"/>
              <a:t>Population Theory</a:t>
            </a:r>
          </a:p>
          <a:p>
            <a:pPr algn="ctr"/>
            <a:r>
              <a:rPr lang="en-US" sz="3600" dirty="0" smtClean="0"/>
              <a:t>Co-evolutionary Theory</a:t>
            </a:r>
          </a:p>
          <a:p>
            <a:pPr algn="ctr"/>
            <a:r>
              <a:rPr lang="en-US" sz="3600" dirty="0" smtClean="0"/>
              <a:t>Social Explanations</a:t>
            </a:r>
            <a:endParaRPr lang="en-US"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with Nature: </a:t>
            </a:r>
            <a:br>
              <a:rPr lang="en-US" dirty="0" smtClean="0"/>
            </a:br>
            <a:r>
              <a:rPr lang="en-US" dirty="0" smtClean="0"/>
              <a:t>Ecosystem Currents</a:t>
            </a:r>
            <a:endParaRPr lang="en-US" dirty="0"/>
          </a:p>
        </p:txBody>
      </p:sp>
      <p:sp>
        <p:nvSpPr>
          <p:cNvPr id="3" name="Content Placeholder 2"/>
          <p:cNvSpPr>
            <a:spLocks noGrp="1"/>
          </p:cNvSpPr>
          <p:nvPr>
            <p:ph idx="1"/>
          </p:nvPr>
        </p:nvSpPr>
        <p:spPr>
          <a:xfrm>
            <a:off x="838200" y="1905000"/>
            <a:ext cx="7467600" cy="3810001"/>
          </a:xfrm>
          <a:ln w="19050">
            <a:solidFill>
              <a:schemeClr val="tx1"/>
            </a:solidFill>
          </a:ln>
        </p:spPr>
        <p:txBody>
          <a:bodyPr>
            <a:normAutofit/>
          </a:bodyPr>
          <a:lstStyle/>
          <a:p>
            <a:pPr algn="ctr"/>
            <a:r>
              <a:rPr lang="en-US" sz="4000" dirty="0" smtClean="0"/>
              <a:t>Geography</a:t>
            </a:r>
          </a:p>
          <a:p>
            <a:pPr algn="ctr"/>
            <a:r>
              <a:rPr lang="en-US" sz="4000" dirty="0" smtClean="0"/>
              <a:t>Environment</a:t>
            </a:r>
          </a:p>
          <a:p>
            <a:pPr algn="ctr"/>
            <a:r>
              <a:rPr lang="en-US" sz="4000" dirty="0" smtClean="0"/>
              <a:t>Human Population</a:t>
            </a:r>
          </a:p>
          <a:p>
            <a:pPr algn="ctr"/>
            <a:r>
              <a:rPr lang="en-US" sz="4000" dirty="0" smtClean="0"/>
              <a:t>Natural Population</a:t>
            </a:r>
          </a:p>
          <a:p>
            <a:pPr algn="ctr"/>
            <a:r>
              <a:rPr lang="en-US" sz="4000" dirty="0" smtClean="0"/>
              <a:t>Human and Nature Interaction </a:t>
            </a:r>
            <a:endParaRPr lang="en-US" sz="4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Wooly Mammoth</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685800" y="1600200"/>
            <a:ext cx="7696200" cy="50292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Grazing Yak</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381000" y="1371600"/>
            <a:ext cx="8458200" cy="52578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Shepherd</a:t>
            </a:r>
            <a:endParaRPr lang="en-US" dirty="0"/>
          </a:p>
        </p:txBody>
      </p:sp>
      <p:pic>
        <p:nvPicPr>
          <p:cNvPr id="6146" name="Picture 2"/>
          <p:cNvPicPr>
            <a:picLocks noGrp="1" noChangeAspect="1" noChangeArrowheads="1"/>
          </p:cNvPicPr>
          <p:nvPr>
            <p:ph idx="1"/>
          </p:nvPr>
        </p:nvPicPr>
        <p:blipFill>
          <a:blip r:embed="rId3"/>
          <a:srcRect/>
          <a:stretch>
            <a:fillRect/>
          </a:stretch>
        </p:blipFill>
        <p:spPr bwMode="auto">
          <a:xfrm>
            <a:off x="533400" y="1219200"/>
            <a:ext cx="8153399" cy="54102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Slash and Burn Agriculture</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457200" y="1219201"/>
            <a:ext cx="8229600" cy="54102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Easter Island</a:t>
            </a:r>
            <a:endParaRPr lang="en-US" dirty="0"/>
          </a:p>
        </p:txBody>
      </p:sp>
      <p:pic>
        <p:nvPicPr>
          <p:cNvPr id="6" name="Content Placeholder 5" descr="Moai_Rano_raraku.jpg"/>
          <p:cNvPicPr>
            <a:picLocks noGrp="1" noChangeAspect="1"/>
          </p:cNvPicPr>
          <p:nvPr>
            <p:ph idx="1"/>
          </p:nvPr>
        </p:nvPicPr>
        <p:blipFill>
          <a:blip r:embed="rId3" cstate="print"/>
          <a:stretch>
            <a:fillRect/>
          </a:stretch>
        </p:blipFill>
        <p:spPr>
          <a:xfrm>
            <a:off x="1676400" y="1371600"/>
            <a:ext cx="5867400" cy="52578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Four Forms of Agriculture</a:t>
            </a:r>
            <a:br>
              <a:rPr lang="en-US" dirty="0" smtClean="0"/>
            </a:br>
            <a:endParaRPr lang="en-US" dirty="0"/>
          </a:p>
        </p:txBody>
      </p:sp>
      <p:sp>
        <p:nvSpPr>
          <p:cNvPr id="3" name="Content Placeholder 2"/>
          <p:cNvSpPr>
            <a:spLocks noGrp="1"/>
          </p:cNvSpPr>
          <p:nvPr>
            <p:ph idx="1"/>
          </p:nvPr>
        </p:nvSpPr>
        <p:spPr/>
        <p:txBody>
          <a:bodyPr/>
          <a:lstStyle/>
          <a:p>
            <a:pPr marL="514350" indent="-514350" algn="ctr">
              <a:buAutoNum type="arabicPeriod"/>
            </a:pPr>
            <a:r>
              <a:rPr lang="en-US" dirty="0" smtClean="0"/>
              <a:t>Horticulture</a:t>
            </a:r>
          </a:p>
          <a:p>
            <a:pPr marL="514350" indent="-514350" algn="ctr">
              <a:buAutoNum type="arabicPeriod"/>
            </a:pPr>
            <a:r>
              <a:rPr lang="en-US" dirty="0" smtClean="0"/>
              <a:t>Plow Agriculture</a:t>
            </a:r>
          </a:p>
          <a:p>
            <a:pPr marL="514350" indent="-514350" algn="ctr">
              <a:buAutoNum type="arabicPeriod"/>
            </a:pPr>
            <a:r>
              <a:rPr lang="en-US" dirty="0" smtClean="0"/>
              <a:t>Industrialized Agriculture</a:t>
            </a:r>
          </a:p>
          <a:p>
            <a:pPr algn="ctr">
              <a:buNone/>
            </a:pPr>
            <a:r>
              <a:rPr lang="en-US" dirty="0" smtClean="0"/>
              <a:t>4.  Organic, Small-Scale Agriculture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Easter Island</a:t>
            </a:r>
            <a:endParaRPr lang="en-US" dirty="0"/>
          </a:p>
        </p:txBody>
      </p:sp>
      <p:pic>
        <p:nvPicPr>
          <p:cNvPr id="4" name="Content Placeholder 3" descr="800px-Ahu_Tongariki.jpg"/>
          <p:cNvPicPr>
            <a:picLocks noGrp="1" noChangeAspect="1"/>
          </p:cNvPicPr>
          <p:nvPr>
            <p:ph idx="1"/>
          </p:nvPr>
        </p:nvPicPr>
        <p:blipFill>
          <a:blip r:embed="rId3"/>
          <a:stretch>
            <a:fillRect/>
          </a:stretch>
        </p:blipFill>
        <p:spPr>
          <a:xfrm>
            <a:off x="304800" y="1371600"/>
            <a:ext cx="8534400" cy="52578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Chaco Canyon</a:t>
            </a:r>
            <a:endParaRPr lang="en-US" dirty="0"/>
          </a:p>
        </p:txBody>
      </p:sp>
      <p:pic>
        <p:nvPicPr>
          <p:cNvPr id="4" name="Content Placeholder 3" descr="800px-Chaco_Canyon_Chetro_Ketl_great_kiva_plaza_NPS.jpg"/>
          <p:cNvPicPr>
            <a:picLocks noGrp="1" noChangeAspect="1"/>
          </p:cNvPicPr>
          <p:nvPr>
            <p:ph idx="1"/>
          </p:nvPr>
        </p:nvPicPr>
        <p:blipFill>
          <a:blip r:embed="rId3"/>
          <a:stretch>
            <a:fillRect/>
          </a:stretch>
        </p:blipFill>
        <p:spPr>
          <a:xfrm>
            <a:off x="533400" y="1371600"/>
            <a:ext cx="8077199" cy="51054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 Chaco Canyon</a:t>
            </a:r>
            <a:endParaRPr lang="en-US" dirty="0"/>
          </a:p>
        </p:txBody>
      </p:sp>
      <p:pic>
        <p:nvPicPr>
          <p:cNvPr id="4" name="Content Placeholder 3" descr="776px-Chaco_ruins.jpg"/>
          <p:cNvPicPr>
            <a:picLocks noGrp="1" noChangeAspect="1"/>
          </p:cNvPicPr>
          <p:nvPr>
            <p:ph idx="1"/>
          </p:nvPr>
        </p:nvPicPr>
        <p:blipFill>
          <a:blip r:embed="rId3"/>
          <a:stretch>
            <a:fillRect/>
          </a:stretch>
        </p:blipFill>
        <p:spPr>
          <a:xfrm>
            <a:off x="533400" y="1143000"/>
            <a:ext cx="8077200" cy="54102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44562"/>
          </a:xfrm>
        </p:spPr>
        <p:txBody>
          <a:bodyPr/>
          <a:lstStyle/>
          <a:p>
            <a:r>
              <a:rPr lang="en-US" dirty="0" err="1" smtClean="0"/>
              <a:t>Anasazi</a:t>
            </a:r>
            <a:r>
              <a:rPr lang="en-US" dirty="0" smtClean="0"/>
              <a:t> Sites</a:t>
            </a:r>
            <a:endParaRPr lang="en-US" dirty="0"/>
          </a:p>
        </p:txBody>
      </p:sp>
      <p:pic>
        <p:nvPicPr>
          <p:cNvPr id="4" name="Content Placeholder 3" descr="487px-Anasazi-en_svg.png"/>
          <p:cNvPicPr>
            <a:picLocks noGrp="1" noChangeAspect="1"/>
          </p:cNvPicPr>
          <p:nvPr>
            <p:ph idx="1"/>
          </p:nvPr>
        </p:nvPicPr>
        <p:blipFill>
          <a:blip r:embed="rId3"/>
          <a:stretch>
            <a:fillRect/>
          </a:stretch>
        </p:blipFill>
        <p:spPr>
          <a:xfrm>
            <a:off x="1676400" y="152400"/>
            <a:ext cx="5791200" cy="65532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Ways of Living:</a:t>
            </a:r>
            <a:br>
              <a:rPr lang="en-US" dirty="0" smtClean="0"/>
            </a:br>
            <a:r>
              <a:rPr lang="en-US" dirty="0" smtClean="0"/>
              <a:t>Techno-Economic Currents</a:t>
            </a:r>
            <a:endParaRPr lang="en-US" dirty="0"/>
          </a:p>
        </p:txBody>
      </p:sp>
      <p:sp>
        <p:nvSpPr>
          <p:cNvPr id="3" name="Content Placeholder 2"/>
          <p:cNvSpPr>
            <a:spLocks noGrp="1"/>
          </p:cNvSpPr>
          <p:nvPr>
            <p:ph idx="1"/>
          </p:nvPr>
        </p:nvSpPr>
        <p:spPr>
          <a:xfrm>
            <a:off x="1295400" y="1981201"/>
            <a:ext cx="6781800" cy="3962400"/>
          </a:xfrm>
          <a:ln w="19050">
            <a:solidFill>
              <a:schemeClr val="tx1"/>
            </a:solidFill>
          </a:ln>
        </p:spPr>
        <p:txBody>
          <a:bodyPr>
            <a:noAutofit/>
          </a:bodyPr>
          <a:lstStyle/>
          <a:p>
            <a:pPr algn="ctr"/>
            <a:r>
              <a:rPr lang="en-US" sz="4400" dirty="0" smtClean="0"/>
              <a:t>Daily Life</a:t>
            </a:r>
          </a:p>
          <a:p>
            <a:pPr algn="ctr"/>
            <a:r>
              <a:rPr lang="en-US" sz="4400" dirty="0" smtClean="0"/>
              <a:t>Economic Systems</a:t>
            </a:r>
          </a:p>
          <a:p>
            <a:pPr algn="ctr"/>
            <a:r>
              <a:rPr lang="en-US" sz="4400" dirty="0" smtClean="0"/>
              <a:t>Technology </a:t>
            </a:r>
          </a:p>
          <a:p>
            <a:pPr algn="ctr"/>
            <a:r>
              <a:rPr lang="en-US" sz="4400" dirty="0" smtClean="0"/>
              <a:t>Patterns of Labor</a:t>
            </a:r>
          </a:p>
          <a:p>
            <a:pPr algn="ctr"/>
            <a:r>
              <a:rPr lang="en-US" sz="4400" dirty="0" smtClean="0"/>
              <a:t>Exchange and Trade</a:t>
            </a:r>
            <a:endParaRPr lang="en-US" sz="4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Daily Life: Acoma Pueblo</a:t>
            </a:r>
            <a:endParaRPr lang="en-US" dirty="0"/>
          </a:p>
        </p:txBody>
      </p:sp>
      <p:pic>
        <p:nvPicPr>
          <p:cNvPr id="9218" name="Picture 2"/>
          <p:cNvPicPr>
            <a:picLocks noGrp="1" noChangeAspect="1" noChangeArrowheads="1"/>
          </p:cNvPicPr>
          <p:nvPr>
            <p:ph idx="1"/>
          </p:nvPr>
        </p:nvPicPr>
        <p:blipFill>
          <a:blip r:embed="rId3"/>
          <a:srcRect/>
          <a:stretch>
            <a:fillRect/>
          </a:stretch>
        </p:blipFill>
        <p:spPr bwMode="auto">
          <a:xfrm>
            <a:off x="304800" y="1143000"/>
            <a:ext cx="8610600" cy="5486399"/>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Daily Life: Acoma Pueblo</a:t>
            </a:r>
            <a:endParaRPr lang="en-US" dirty="0"/>
          </a:p>
        </p:txBody>
      </p:sp>
      <p:pic>
        <p:nvPicPr>
          <p:cNvPr id="4" name="Content Placeholder 3" descr="800px-Acoma_Pueblo_Sky_City_2.jpg"/>
          <p:cNvPicPr>
            <a:picLocks noGrp="1" noChangeAspect="1"/>
          </p:cNvPicPr>
          <p:nvPr>
            <p:ph idx="1"/>
          </p:nvPr>
        </p:nvPicPr>
        <p:blipFill>
          <a:blip r:embed="rId3"/>
          <a:stretch>
            <a:fillRect/>
          </a:stretch>
        </p:blipFill>
        <p:spPr>
          <a:xfrm>
            <a:off x="304800" y="1143000"/>
            <a:ext cx="8610600" cy="54864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Daily Life: Taos Pueblo</a:t>
            </a:r>
            <a:endParaRPr lang="en-US" dirty="0"/>
          </a:p>
        </p:txBody>
      </p:sp>
      <p:pic>
        <p:nvPicPr>
          <p:cNvPr id="10242" name="Picture 2"/>
          <p:cNvPicPr>
            <a:picLocks noGrp="1" noChangeAspect="1" noChangeArrowheads="1"/>
          </p:cNvPicPr>
          <p:nvPr>
            <p:ph idx="1"/>
          </p:nvPr>
        </p:nvPicPr>
        <p:blipFill>
          <a:blip r:embed="rId3"/>
          <a:srcRect/>
          <a:stretch>
            <a:fillRect/>
          </a:stretch>
        </p:blipFill>
        <p:spPr bwMode="auto">
          <a:xfrm>
            <a:off x="609600" y="1524000"/>
            <a:ext cx="7848600" cy="5105399"/>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Daily Life: Housing</a:t>
            </a:r>
            <a:endParaRPr lang="en-US" dirty="0"/>
          </a:p>
        </p:txBody>
      </p:sp>
      <p:pic>
        <p:nvPicPr>
          <p:cNvPr id="4" name="Content Placeholder 3" descr="800px-HouseBuildingInNorthernVietnam.jpg"/>
          <p:cNvPicPr>
            <a:picLocks noGrp="1" noChangeAspect="1"/>
          </p:cNvPicPr>
          <p:nvPr>
            <p:ph idx="1"/>
          </p:nvPr>
        </p:nvPicPr>
        <p:blipFill>
          <a:blip r:embed="rId3"/>
          <a:stretch>
            <a:fillRect/>
          </a:stretch>
        </p:blipFill>
        <p:spPr>
          <a:xfrm>
            <a:off x="381000" y="1066800"/>
            <a:ext cx="8381999" cy="56388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Daily Life: Slash and Burn Agriculture</a:t>
            </a:r>
            <a:endParaRPr lang="en-US" dirty="0"/>
          </a:p>
        </p:txBody>
      </p:sp>
      <p:pic>
        <p:nvPicPr>
          <p:cNvPr id="11266" name="Picture 2"/>
          <p:cNvPicPr>
            <a:picLocks noGrp="1" noChangeAspect="1" noChangeArrowheads="1"/>
          </p:cNvPicPr>
          <p:nvPr>
            <p:ph idx="1"/>
          </p:nvPr>
        </p:nvPicPr>
        <p:blipFill>
          <a:blip r:embed="rId3"/>
          <a:srcRect/>
          <a:stretch>
            <a:fillRect/>
          </a:stretch>
        </p:blipFill>
        <p:spPr bwMode="auto">
          <a:xfrm>
            <a:off x="2819400" y="1219200"/>
            <a:ext cx="3352800" cy="52578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Horticulture</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2362200" y="1447800"/>
            <a:ext cx="4419600" cy="50292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Daily Life: Slash and Burn Agriculture</a:t>
            </a:r>
            <a:endParaRPr lang="en-US" dirty="0"/>
          </a:p>
        </p:txBody>
      </p:sp>
      <p:pic>
        <p:nvPicPr>
          <p:cNvPr id="4" name="Content Placeholder 3" descr="800px-Jhum.jpg"/>
          <p:cNvPicPr>
            <a:picLocks noGrp="1" noChangeAspect="1"/>
          </p:cNvPicPr>
          <p:nvPr>
            <p:ph idx="1"/>
          </p:nvPr>
        </p:nvPicPr>
        <p:blipFill>
          <a:blip r:embed="rId3"/>
          <a:stretch>
            <a:fillRect/>
          </a:stretch>
        </p:blipFill>
        <p:spPr>
          <a:xfrm>
            <a:off x="304800" y="1143000"/>
            <a:ext cx="8458200" cy="54864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Daily Life: Llama Pack Animal</a:t>
            </a:r>
            <a:endParaRPr lang="en-US" dirty="0"/>
          </a:p>
        </p:txBody>
      </p:sp>
      <p:pic>
        <p:nvPicPr>
          <p:cNvPr id="12290" name="Picture 2"/>
          <p:cNvPicPr>
            <a:picLocks noGrp="1" noChangeAspect="1" noChangeArrowheads="1"/>
          </p:cNvPicPr>
          <p:nvPr>
            <p:ph idx="1"/>
          </p:nvPr>
        </p:nvPicPr>
        <p:blipFill>
          <a:blip r:embed="rId3"/>
          <a:srcRect/>
          <a:stretch>
            <a:fillRect/>
          </a:stretch>
        </p:blipFill>
        <p:spPr bwMode="auto">
          <a:xfrm>
            <a:off x="457200" y="1295400"/>
            <a:ext cx="8305800" cy="5257800"/>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pPr algn="l"/>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Llama, Pack </a:t>
            </a:r>
            <a:br>
              <a:rPr lang="en-US" dirty="0" smtClean="0"/>
            </a:br>
            <a:r>
              <a:rPr lang="en-US" dirty="0" smtClean="0"/>
              <a:t>Animal</a:t>
            </a:r>
            <a:endParaRPr lang="en-US" dirty="0"/>
          </a:p>
        </p:txBody>
      </p:sp>
      <p:pic>
        <p:nvPicPr>
          <p:cNvPr id="4" name="Content Placeholder 3" descr="450px-A_Quechua_girl_and_her_Llama.jpg"/>
          <p:cNvPicPr>
            <a:picLocks noGrp="1" noChangeAspect="1"/>
          </p:cNvPicPr>
          <p:nvPr>
            <p:ph idx="1"/>
          </p:nvPr>
        </p:nvPicPr>
        <p:blipFill>
          <a:blip r:embed="rId3"/>
          <a:stretch>
            <a:fillRect/>
          </a:stretch>
        </p:blipFill>
        <p:spPr>
          <a:xfrm>
            <a:off x="3886200" y="228600"/>
            <a:ext cx="4648200" cy="6400800"/>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Technology:  Grinding Stone</a:t>
            </a:r>
            <a:endParaRPr lang="en-US" dirty="0"/>
          </a:p>
        </p:txBody>
      </p:sp>
      <p:pic>
        <p:nvPicPr>
          <p:cNvPr id="8" name="Content Placeholder 7" descr="MOLINO~1.JPG"/>
          <p:cNvPicPr>
            <a:picLocks noGrp="1" noChangeAspect="1"/>
          </p:cNvPicPr>
          <p:nvPr>
            <p:ph idx="1"/>
          </p:nvPr>
        </p:nvPicPr>
        <p:blipFill>
          <a:blip r:embed="rId3"/>
          <a:stretch>
            <a:fillRect/>
          </a:stretch>
        </p:blipFill>
        <p:spPr>
          <a:xfrm>
            <a:off x="304800" y="1219200"/>
            <a:ext cx="8534400" cy="53340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Pottery</a:t>
            </a:r>
            <a:endParaRPr lang="en-US" dirty="0"/>
          </a:p>
        </p:txBody>
      </p:sp>
      <p:pic>
        <p:nvPicPr>
          <p:cNvPr id="14338" name="Picture 2"/>
          <p:cNvPicPr>
            <a:picLocks noGrp="1" noChangeAspect="1" noChangeArrowheads="1"/>
          </p:cNvPicPr>
          <p:nvPr>
            <p:ph idx="1"/>
          </p:nvPr>
        </p:nvPicPr>
        <p:blipFill>
          <a:blip r:embed="rId2"/>
          <a:srcRect/>
          <a:stretch>
            <a:fillRect/>
          </a:stretch>
        </p:blipFill>
        <p:spPr bwMode="auto">
          <a:xfrm>
            <a:off x="1905000" y="1143000"/>
            <a:ext cx="5257800" cy="54864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Technology: String Skirt</a:t>
            </a:r>
            <a:endParaRPr lang="en-US" dirty="0"/>
          </a:p>
        </p:txBody>
      </p:sp>
      <p:pic>
        <p:nvPicPr>
          <p:cNvPr id="17410" name="Picture 2"/>
          <p:cNvPicPr>
            <a:picLocks noGrp="1" noChangeAspect="1" noChangeArrowheads="1"/>
          </p:cNvPicPr>
          <p:nvPr>
            <p:ph idx="1"/>
          </p:nvPr>
        </p:nvPicPr>
        <p:blipFill>
          <a:blip r:embed="rId3"/>
          <a:srcRect/>
          <a:stretch>
            <a:fillRect/>
          </a:stretch>
        </p:blipFill>
        <p:spPr bwMode="auto">
          <a:xfrm>
            <a:off x="2590800" y="1371600"/>
            <a:ext cx="4038600" cy="5029200"/>
          </a:xfrm>
          <a:prstGeom prst="rect">
            <a:avLst/>
          </a:prstGeom>
          <a:noFill/>
          <a:ln w="19050">
            <a:solidFill>
              <a:srgbClr val="FF0000"/>
            </a:solid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Patterns of Labor: Horticulture</a:t>
            </a:r>
            <a:endParaRPr lang="en-US" dirty="0"/>
          </a:p>
        </p:txBody>
      </p:sp>
      <p:pic>
        <p:nvPicPr>
          <p:cNvPr id="18434" name="Picture 2"/>
          <p:cNvPicPr>
            <a:picLocks noGrp="1" noChangeAspect="1" noChangeArrowheads="1"/>
          </p:cNvPicPr>
          <p:nvPr>
            <p:ph idx="1"/>
          </p:nvPr>
        </p:nvPicPr>
        <p:blipFill>
          <a:blip r:embed="rId3"/>
          <a:srcRect/>
          <a:stretch>
            <a:fillRect/>
          </a:stretch>
        </p:blipFill>
        <p:spPr bwMode="auto">
          <a:xfrm>
            <a:off x="2514600" y="1219200"/>
            <a:ext cx="3810000" cy="5257799"/>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28600"/>
            <a:ext cx="8229600" cy="914400"/>
          </a:xfrm>
        </p:spPr>
        <p:txBody>
          <a:bodyPr/>
          <a:lstStyle/>
          <a:p>
            <a:r>
              <a:rPr lang="en-US" dirty="0" smtClean="0"/>
              <a:t>Exchange and Trade: Markets</a:t>
            </a:r>
            <a:endParaRPr lang="en-US" dirty="0"/>
          </a:p>
        </p:txBody>
      </p:sp>
      <p:pic>
        <p:nvPicPr>
          <p:cNvPr id="6" name="Content Placeholder 5" descr="800px-Tengeru_market.jpg"/>
          <p:cNvPicPr>
            <a:picLocks noGrp="1" noChangeAspect="1"/>
          </p:cNvPicPr>
          <p:nvPr>
            <p:ph idx="1"/>
          </p:nvPr>
        </p:nvPicPr>
        <p:blipFill>
          <a:blip r:embed="rId3"/>
          <a:stretch>
            <a:fillRect/>
          </a:stretch>
        </p:blipFill>
        <p:spPr>
          <a:xfrm>
            <a:off x="762000" y="1295400"/>
            <a:ext cx="7696200" cy="52578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Exchange and Trade: Markets</a:t>
            </a:r>
            <a:endParaRPr lang="en-US" dirty="0"/>
          </a:p>
        </p:txBody>
      </p:sp>
      <p:pic>
        <p:nvPicPr>
          <p:cNvPr id="19458" name="Picture 2"/>
          <p:cNvPicPr>
            <a:picLocks noGrp="1" noChangeAspect="1" noChangeArrowheads="1"/>
          </p:cNvPicPr>
          <p:nvPr>
            <p:ph idx="1"/>
          </p:nvPr>
        </p:nvPicPr>
        <p:blipFill>
          <a:blip r:embed="rId3"/>
          <a:srcRect/>
          <a:stretch>
            <a:fillRect/>
          </a:stretch>
        </p:blipFill>
        <p:spPr bwMode="auto">
          <a:xfrm>
            <a:off x="304800" y="1295400"/>
            <a:ext cx="8458199" cy="5257800"/>
          </a:xfrm>
          <a:prstGeom prst="rect">
            <a:avLst/>
          </a:prstGeom>
          <a:noFill/>
          <a:ln w="9525">
            <a:noFill/>
            <a:miter lim="800000"/>
            <a:headEnd/>
            <a:tailEnd/>
          </a:ln>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Exchange and Trade: Markets</a:t>
            </a:r>
            <a:endParaRPr lang="en-US" dirty="0"/>
          </a:p>
        </p:txBody>
      </p:sp>
      <p:pic>
        <p:nvPicPr>
          <p:cNvPr id="20482" name="Picture 2"/>
          <p:cNvPicPr>
            <a:picLocks noGrp="1" noChangeAspect="1" noChangeArrowheads="1"/>
          </p:cNvPicPr>
          <p:nvPr>
            <p:ph idx="1"/>
          </p:nvPr>
        </p:nvPicPr>
        <p:blipFill>
          <a:blip r:embed="rId3"/>
          <a:srcRect/>
          <a:stretch>
            <a:fillRect/>
          </a:stretch>
        </p:blipFill>
        <p:spPr bwMode="auto">
          <a:xfrm>
            <a:off x="304800" y="1143000"/>
            <a:ext cx="8381999" cy="548640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2.  Plow Agriculture</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457200" y="1295400"/>
            <a:ext cx="8305799" cy="51816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Networks: Social Currents</a:t>
            </a:r>
            <a:endParaRPr lang="en-US" dirty="0"/>
          </a:p>
        </p:txBody>
      </p:sp>
      <p:sp>
        <p:nvSpPr>
          <p:cNvPr id="3" name="Content Placeholder 2"/>
          <p:cNvSpPr>
            <a:spLocks noGrp="1"/>
          </p:cNvSpPr>
          <p:nvPr>
            <p:ph idx="1"/>
          </p:nvPr>
        </p:nvSpPr>
        <p:spPr>
          <a:xfrm>
            <a:off x="762000" y="1600201"/>
            <a:ext cx="7543800" cy="4267200"/>
          </a:xfrm>
          <a:ln w="19050">
            <a:solidFill>
              <a:schemeClr val="tx1"/>
            </a:solidFill>
          </a:ln>
        </p:spPr>
        <p:txBody>
          <a:bodyPr>
            <a:normAutofit/>
          </a:bodyPr>
          <a:lstStyle/>
          <a:p>
            <a:pPr algn="ctr"/>
            <a:r>
              <a:rPr lang="en-US" sz="4400" dirty="0" smtClean="0"/>
              <a:t>Groups</a:t>
            </a:r>
          </a:p>
          <a:p>
            <a:pPr algn="ctr"/>
            <a:r>
              <a:rPr lang="en-US" sz="4400" dirty="0" smtClean="0"/>
              <a:t>Family</a:t>
            </a:r>
          </a:p>
          <a:p>
            <a:pPr algn="ctr"/>
            <a:r>
              <a:rPr lang="en-US" sz="4400" dirty="0" smtClean="0"/>
              <a:t>Gender</a:t>
            </a:r>
          </a:p>
          <a:p>
            <a:pPr algn="ctr"/>
            <a:r>
              <a:rPr lang="en-US" sz="4400" dirty="0" smtClean="0"/>
              <a:t>Prestige and Status</a:t>
            </a:r>
          </a:p>
          <a:p>
            <a:pPr algn="ctr"/>
            <a:r>
              <a:rPr lang="en-US" sz="4400" dirty="0" smtClean="0"/>
              <a:t>Socialization and Education</a:t>
            </a:r>
            <a:endParaRPr lang="en-US" sz="4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Groups</a:t>
            </a:r>
            <a:endParaRPr lang="en-US" dirty="0"/>
          </a:p>
        </p:txBody>
      </p:sp>
      <p:pic>
        <p:nvPicPr>
          <p:cNvPr id="4" name="Content Placeholder 3" descr="800px-Hmong_wedding.jpg"/>
          <p:cNvPicPr>
            <a:picLocks noGrp="1" noChangeAspect="1"/>
          </p:cNvPicPr>
          <p:nvPr>
            <p:ph idx="1"/>
          </p:nvPr>
        </p:nvPicPr>
        <p:blipFill>
          <a:blip r:embed="rId3"/>
          <a:stretch>
            <a:fillRect/>
          </a:stretch>
        </p:blipFill>
        <p:spPr>
          <a:xfrm>
            <a:off x="533400" y="1219200"/>
            <a:ext cx="8153399" cy="5334000"/>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Family</a:t>
            </a:r>
            <a:endParaRPr lang="en-US" dirty="0"/>
          </a:p>
        </p:txBody>
      </p:sp>
      <p:pic>
        <p:nvPicPr>
          <p:cNvPr id="6" name="Content Placeholder 5" descr="800PX-~3.JPG"/>
          <p:cNvPicPr>
            <a:picLocks noGrp="1" noChangeAspect="1"/>
          </p:cNvPicPr>
          <p:nvPr>
            <p:ph idx="1"/>
          </p:nvPr>
        </p:nvPicPr>
        <p:blipFill>
          <a:blip r:embed="rId3"/>
          <a:stretch>
            <a:fillRect/>
          </a:stretch>
        </p:blipFill>
        <p:spPr>
          <a:xfrm>
            <a:off x="381000" y="1066800"/>
            <a:ext cx="8534400" cy="55626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Family: Mother and Baby</a:t>
            </a:r>
            <a:endParaRPr lang="en-US" dirty="0"/>
          </a:p>
        </p:txBody>
      </p:sp>
      <p:pic>
        <p:nvPicPr>
          <p:cNvPr id="21506" name="Picture 2"/>
          <p:cNvPicPr>
            <a:picLocks noGrp="1" noChangeAspect="1" noChangeArrowheads="1"/>
          </p:cNvPicPr>
          <p:nvPr>
            <p:ph idx="1"/>
          </p:nvPr>
        </p:nvPicPr>
        <p:blipFill>
          <a:blip r:embed="rId3"/>
          <a:srcRect/>
          <a:stretch>
            <a:fillRect/>
          </a:stretch>
        </p:blipFill>
        <p:spPr bwMode="auto">
          <a:xfrm>
            <a:off x="2667000" y="1066800"/>
            <a:ext cx="3886200" cy="5410200"/>
          </a:xfrm>
          <a:prstGeom prst="rect">
            <a:avLst/>
          </a:prstGeom>
          <a:noFill/>
          <a:ln w="9525">
            <a:noFill/>
            <a:miter lim="800000"/>
            <a:headEnd/>
            <a:tailEnd/>
          </a:ln>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Family </a:t>
            </a:r>
            <a:endParaRPr lang="en-US" dirty="0"/>
          </a:p>
        </p:txBody>
      </p:sp>
      <p:pic>
        <p:nvPicPr>
          <p:cNvPr id="4" name="Content Placeholder 3" descr="800px-Quechuawomanandchild.jpg"/>
          <p:cNvPicPr>
            <a:picLocks noGrp="1" noChangeAspect="1"/>
          </p:cNvPicPr>
          <p:nvPr>
            <p:ph idx="1"/>
          </p:nvPr>
        </p:nvPicPr>
        <p:blipFill>
          <a:blip r:embed="rId3"/>
          <a:stretch>
            <a:fillRect/>
          </a:stretch>
        </p:blipFill>
        <p:spPr>
          <a:xfrm>
            <a:off x="838201" y="1219200"/>
            <a:ext cx="7619999" cy="54102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Family</a:t>
            </a:r>
            <a:endParaRPr lang="en-US" dirty="0"/>
          </a:p>
        </p:txBody>
      </p:sp>
      <p:pic>
        <p:nvPicPr>
          <p:cNvPr id="24578" name="Picture 2"/>
          <p:cNvPicPr>
            <a:picLocks noGrp="1" noChangeAspect="1" noChangeArrowheads="1"/>
          </p:cNvPicPr>
          <p:nvPr>
            <p:ph sz="half" idx="1"/>
          </p:nvPr>
        </p:nvPicPr>
        <p:blipFill>
          <a:blip r:embed="rId3"/>
          <a:stretch>
            <a:fillRect/>
          </a:stretch>
        </p:blipFill>
        <p:spPr bwMode="auto">
          <a:xfrm>
            <a:off x="990600" y="1600200"/>
            <a:ext cx="2971800" cy="4876800"/>
          </a:xfrm>
          <a:prstGeom prst="rect">
            <a:avLst/>
          </a:prstGeom>
          <a:noFill/>
          <a:ln w="9525">
            <a:noFill/>
            <a:miter lim="800000"/>
            <a:headEnd/>
            <a:tailEnd/>
          </a:ln>
          <a:effectLst/>
        </p:spPr>
      </p:pic>
      <p:pic>
        <p:nvPicPr>
          <p:cNvPr id="9" name="Content Placeholder 8" descr="512px-EquateurOtavalo_0606.jpg"/>
          <p:cNvPicPr>
            <a:picLocks noGrp="1" noChangeAspect="1"/>
          </p:cNvPicPr>
          <p:nvPr>
            <p:ph sz="half" idx="2"/>
          </p:nvPr>
        </p:nvPicPr>
        <p:blipFill>
          <a:blip r:embed="rId4"/>
          <a:stretch>
            <a:fillRect/>
          </a:stretch>
        </p:blipFill>
        <p:spPr>
          <a:xfrm>
            <a:off x="5158845" y="1600200"/>
            <a:ext cx="3017309" cy="48768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Gender</a:t>
            </a:r>
            <a:endParaRPr lang="en-US" dirty="0"/>
          </a:p>
        </p:txBody>
      </p:sp>
      <p:pic>
        <p:nvPicPr>
          <p:cNvPr id="4" name="Content Placeholder 3" descr="Agaw women, Ethiopia.jpg"/>
          <p:cNvPicPr>
            <a:picLocks noGrp="1" noChangeAspect="1"/>
          </p:cNvPicPr>
          <p:nvPr>
            <p:ph idx="1"/>
          </p:nvPr>
        </p:nvPicPr>
        <p:blipFill>
          <a:blip r:embed="rId3"/>
          <a:stretch>
            <a:fillRect/>
          </a:stretch>
        </p:blipFill>
        <p:spPr>
          <a:xfrm>
            <a:off x="381000" y="1066800"/>
            <a:ext cx="8458200" cy="55626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Gender</a:t>
            </a:r>
            <a:endParaRPr lang="en-US" dirty="0"/>
          </a:p>
        </p:txBody>
      </p:sp>
      <p:pic>
        <p:nvPicPr>
          <p:cNvPr id="4" name="Content Placeholder 3" descr="400px-Pongo_0436b.jpg"/>
          <p:cNvPicPr>
            <a:picLocks noGrp="1" noChangeAspect="1"/>
          </p:cNvPicPr>
          <p:nvPr>
            <p:ph idx="1"/>
          </p:nvPr>
        </p:nvPicPr>
        <p:blipFill>
          <a:blip r:embed="rId3"/>
          <a:stretch>
            <a:fillRect/>
          </a:stretch>
        </p:blipFill>
        <p:spPr>
          <a:xfrm>
            <a:off x="2819400" y="1295400"/>
            <a:ext cx="3505200" cy="52578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Gender</a:t>
            </a:r>
            <a:endParaRPr lang="en-US" dirty="0"/>
          </a:p>
        </p:txBody>
      </p:sp>
      <p:pic>
        <p:nvPicPr>
          <p:cNvPr id="23554" name="Picture 2"/>
          <p:cNvPicPr>
            <a:picLocks noGrp="1" noChangeAspect="1" noChangeArrowheads="1"/>
          </p:cNvPicPr>
          <p:nvPr>
            <p:ph sz="half" idx="1"/>
          </p:nvPr>
        </p:nvPicPr>
        <p:blipFill>
          <a:blip r:embed="rId3" cstate="print"/>
          <a:stretch>
            <a:fillRect/>
          </a:stretch>
        </p:blipFill>
        <p:spPr bwMode="auto">
          <a:xfrm>
            <a:off x="839640" y="1600200"/>
            <a:ext cx="3273720" cy="4724400"/>
          </a:xfrm>
          <a:prstGeom prst="rect">
            <a:avLst/>
          </a:prstGeom>
          <a:noFill/>
          <a:ln w="9525">
            <a:noFill/>
            <a:miter lim="800000"/>
            <a:headEnd/>
            <a:tailEnd/>
          </a:ln>
          <a:effectLst/>
        </p:spPr>
      </p:pic>
      <p:pic>
        <p:nvPicPr>
          <p:cNvPr id="23557" name="Picture 5"/>
          <p:cNvPicPr>
            <a:picLocks noGrp="1" noChangeAspect="1" noChangeArrowheads="1"/>
          </p:cNvPicPr>
          <p:nvPr>
            <p:ph sz="half" idx="2"/>
          </p:nvPr>
        </p:nvPicPr>
        <p:blipFill>
          <a:blip r:embed="rId4" cstate="print"/>
          <a:srcRect/>
          <a:stretch>
            <a:fillRect/>
          </a:stretch>
        </p:blipFill>
        <p:spPr bwMode="auto">
          <a:xfrm>
            <a:off x="4918414" y="1600200"/>
            <a:ext cx="3498171" cy="4724400"/>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Establishing Order: </a:t>
            </a:r>
            <a:br>
              <a:rPr lang="en-US" dirty="0" smtClean="0"/>
            </a:br>
            <a:r>
              <a:rPr lang="en-US" dirty="0" smtClean="0"/>
              <a:t>Political Currents</a:t>
            </a:r>
            <a:endParaRPr lang="en-US" dirty="0"/>
          </a:p>
        </p:txBody>
      </p:sp>
      <p:sp>
        <p:nvSpPr>
          <p:cNvPr id="6" name="Content Placeholder 5"/>
          <p:cNvSpPr>
            <a:spLocks noGrp="1"/>
          </p:cNvSpPr>
          <p:nvPr>
            <p:ph idx="1"/>
          </p:nvPr>
        </p:nvSpPr>
        <p:spPr>
          <a:xfrm>
            <a:off x="609600" y="1981200"/>
            <a:ext cx="7848600" cy="3840163"/>
          </a:xfrm>
          <a:ln w="19050">
            <a:solidFill>
              <a:schemeClr val="tx1"/>
            </a:solidFill>
          </a:ln>
        </p:spPr>
        <p:txBody>
          <a:bodyPr>
            <a:normAutofit/>
          </a:bodyPr>
          <a:lstStyle/>
          <a:p>
            <a:pPr algn="ctr"/>
            <a:r>
              <a:rPr lang="en-US" sz="4000" dirty="0" smtClean="0"/>
              <a:t>Leadership</a:t>
            </a:r>
          </a:p>
          <a:p>
            <a:pPr algn="ctr"/>
            <a:r>
              <a:rPr lang="en-US" sz="4000" dirty="0" smtClean="0"/>
              <a:t>Political Systems</a:t>
            </a:r>
          </a:p>
          <a:p>
            <a:pPr algn="ctr"/>
            <a:r>
              <a:rPr lang="en-US" sz="4000" dirty="0" smtClean="0"/>
              <a:t>Customs, Rules, and Laws</a:t>
            </a:r>
          </a:p>
          <a:p>
            <a:pPr algn="ctr"/>
            <a:r>
              <a:rPr lang="en-US" sz="4000" dirty="0" smtClean="0"/>
              <a:t>Migration and Interaction</a:t>
            </a:r>
          </a:p>
          <a:p>
            <a:pPr algn="ctr"/>
            <a:r>
              <a:rPr lang="en-US" sz="4000" dirty="0" smtClean="0"/>
              <a:t>Conflict, Cooperation and War</a:t>
            </a:r>
          </a:p>
          <a:p>
            <a:pPr algn="ctr"/>
            <a:endParaRPr lang="en-US" sz="4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3.  Industrialized Agriculture</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533400" y="1447800"/>
            <a:ext cx="8077200" cy="51054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Cooperation </a:t>
            </a:r>
            <a:endParaRPr lang="en-US" dirty="0"/>
          </a:p>
        </p:txBody>
      </p:sp>
      <p:pic>
        <p:nvPicPr>
          <p:cNvPr id="25602" name="Picture 2"/>
          <p:cNvPicPr>
            <a:picLocks noGrp="1" noChangeAspect="1" noChangeArrowheads="1"/>
          </p:cNvPicPr>
          <p:nvPr>
            <p:ph idx="1"/>
          </p:nvPr>
        </p:nvPicPr>
        <p:blipFill>
          <a:blip r:embed="rId3"/>
          <a:srcRect/>
          <a:stretch>
            <a:fillRect/>
          </a:stretch>
        </p:blipFill>
        <p:spPr bwMode="auto">
          <a:xfrm>
            <a:off x="533400" y="1143000"/>
            <a:ext cx="8077200" cy="5334000"/>
          </a:xfrm>
          <a:prstGeom prst="rect">
            <a:avLst/>
          </a:prstGeom>
          <a:noFill/>
          <a:ln w="9525">
            <a:noFill/>
            <a:miter lim="800000"/>
            <a:headEnd/>
            <a:tailEnd/>
          </a:ln>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Warfare</a:t>
            </a:r>
            <a:endParaRPr lang="en-US" dirty="0"/>
          </a:p>
        </p:txBody>
      </p:sp>
      <p:pic>
        <p:nvPicPr>
          <p:cNvPr id="6" name="Content Placeholder 5" descr="766px-Bedoin_warrier.jpg"/>
          <p:cNvPicPr>
            <a:picLocks noGrp="1" noChangeAspect="1"/>
          </p:cNvPicPr>
          <p:nvPr>
            <p:ph idx="1"/>
          </p:nvPr>
        </p:nvPicPr>
        <p:blipFill>
          <a:blip r:embed="rId3"/>
          <a:stretch>
            <a:fillRect/>
          </a:stretch>
        </p:blipFill>
        <p:spPr>
          <a:xfrm>
            <a:off x="2286000" y="1066800"/>
            <a:ext cx="4724400" cy="55626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Conflict</a:t>
            </a:r>
            <a:endParaRPr lang="en-US" dirty="0"/>
          </a:p>
        </p:txBody>
      </p:sp>
      <p:pic>
        <p:nvPicPr>
          <p:cNvPr id="26626" name="Picture 2"/>
          <p:cNvPicPr>
            <a:picLocks noGrp="1" noChangeAspect="1" noChangeArrowheads="1"/>
          </p:cNvPicPr>
          <p:nvPr>
            <p:ph idx="1"/>
          </p:nvPr>
        </p:nvPicPr>
        <p:blipFill>
          <a:blip r:embed="rId3"/>
          <a:srcRect/>
          <a:stretch>
            <a:fillRect/>
          </a:stretch>
        </p:blipFill>
        <p:spPr bwMode="auto">
          <a:xfrm>
            <a:off x="457200" y="1219200"/>
            <a:ext cx="8229599" cy="5257800"/>
          </a:xfrm>
          <a:prstGeom prst="rect">
            <a:avLst/>
          </a:prstGeom>
          <a:noFill/>
          <a:ln w="9525">
            <a:noFill/>
            <a:miter lim="800000"/>
            <a:headEnd/>
            <a:tailEnd/>
          </a:ln>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War Chief</a:t>
            </a:r>
            <a:endParaRPr lang="en-US" dirty="0"/>
          </a:p>
        </p:txBody>
      </p:sp>
      <p:pic>
        <p:nvPicPr>
          <p:cNvPr id="27650" name="Picture 2"/>
          <p:cNvPicPr>
            <a:picLocks noGrp="1" noChangeAspect="1" noChangeArrowheads="1"/>
          </p:cNvPicPr>
          <p:nvPr>
            <p:ph idx="1"/>
          </p:nvPr>
        </p:nvPicPr>
        <p:blipFill>
          <a:blip r:embed="rId3"/>
          <a:srcRect/>
          <a:stretch>
            <a:fillRect/>
          </a:stretch>
        </p:blipFill>
        <p:spPr bwMode="auto">
          <a:xfrm>
            <a:off x="685800" y="1295400"/>
            <a:ext cx="7467600" cy="5257800"/>
          </a:xfrm>
          <a:prstGeom prst="rect">
            <a:avLst/>
          </a:prstGeom>
          <a:noFill/>
          <a:ln w="9525">
            <a:noFill/>
            <a:miter lim="800000"/>
            <a:headEnd/>
            <a:tailEnd/>
          </a:ln>
          <a:effec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5562600" cy="1554162"/>
          </a:xfr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100000" b="100000"/>
            </a:path>
            <a:tileRect t="-100000" r="-100000"/>
          </a:gradFill>
          <a:ln w="19050">
            <a:solidFill>
              <a:schemeClr val="tx1"/>
            </a:solidFill>
          </a:ln>
        </p:spPr>
        <p:txBody>
          <a:bodyPr>
            <a:normAutofit/>
          </a:bodyPr>
          <a:lstStyle/>
          <a:p>
            <a:r>
              <a:rPr lang="en-US" dirty="0" smtClean="0"/>
              <a:t>Human Expressions: </a:t>
            </a:r>
            <a:br>
              <a:rPr lang="en-US" dirty="0" smtClean="0"/>
            </a:br>
            <a:r>
              <a:rPr lang="en-US" dirty="0" smtClean="0"/>
              <a:t>Cultural Currents</a:t>
            </a:r>
            <a:endParaRPr lang="en-US" dirty="0"/>
          </a:p>
        </p:txBody>
      </p:sp>
      <p:sp>
        <p:nvSpPr>
          <p:cNvPr id="3" name="Content Placeholder 2"/>
          <p:cNvSpPr>
            <a:spLocks noGrp="1"/>
          </p:cNvSpPr>
          <p:nvPr>
            <p:ph idx="1"/>
          </p:nvPr>
        </p:nvSpPr>
        <p:spPr>
          <a:xfrm>
            <a:off x="457200" y="2362200"/>
            <a:ext cx="8229600" cy="4191000"/>
          </a:xfrm>
          <a:ln w="19050">
            <a:solidFill>
              <a:schemeClr val="tx1"/>
            </a:solidFill>
          </a:ln>
        </p:spPr>
        <p:txBody>
          <a:bodyPr>
            <a:normAutofit/>
          </a:bodyPr>
          <a:lstStyle/>
          <a:p>
            <a:pPr algn="ctr">
              <a:buNone/>
            </a:pPr>
            <a:r>
              <a:rPr lang="en-US" sz="4400" dirty="0" smtClean="0"/>
              <a:t>Worldview, Ideology</a:t>
            </a:r>
          </a:p>
          <a:p>
            <a:pPr algn="ctr">
              <a:buNone/>
            </a:pPr>
            <a:r>
              <a:rPr lang="en-US" sz="4400" dirty="0" smtClean="0"/>
              <a:t>Religion and Spirituality</a:t>
            </a:r>
          </a:p>
          <a:p>
            <a:pPr algn="ctr">
              <a:buNone/>
            </a:pPr>
            <a:r>
              <a:rPr lang="en-US" sz="4400" dirty="0" smtClean="0"/>
              <a:t>Communication</a:t>
            </a:r>
          </a:p>
          <a:p>
            <a:pPr algn="ctr">
              <a:buNone/>
            </a:pPr>
            <a:r>
              <a:rPr lang="en-US" sz="4400" dirty="0" smtClean="0"/>
              <a:t>Identity and Belonging</a:t>
            </a:r>
          </a:p>
          <a:p>
            <a:pPr algn="ctr">
              <a:buNone/>
            </a:pPr>
            <a:r>
              <a:rPr lang="en-US" sz="4400" dirty="0" smtClean="0"/>
              <a:t>Aesthetic Expression</a:t>
            </a:r>
            <a:endParaRPr lang="en-US" sz="44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Spirituality: Shaman</a:t>
            </a:r>
            <a:endParaRPr lang="en-US" dirty="0"/>
          </a:p>
        </p:txBody>
      </p:sp>
      <p:pic>
        <p:nvPicPr>
          <p:cNvPr id="28674" name="Picture 2"/>
          <p:cNvPicPr>
            <a:picLocks noGrp="1" noChangeAspect="1" noChangeArrowheads="1"/>
          </p:cNvPicPr>
          <p:nvPr>
            <p:ph idx="1"/>
          </p:nvPr>
        </p:nvPicPr>
        <p:blipFill>
          <a:blip r:embed="rId3"/>
          <a:srcRect/>
          <a:stretch>
            <a:fillRect/>
          </a:stretch>
        </p:blipFill>
        <p:spPr bwMode="auto">
          <a:xfrm>
            <a:off x="2514600" y="1371600"/>
            <a:ext cx="4191000" cy="5318920"/>
          </a:xfrm>
          <a:prstGeom prst="rect">
            <a:avLst/>
          </a:prstGeom>
          <a:noFill/>
          <a:ln w="9525">
            <a:noFill/>
            <a:miter lim="800000"/>
            <a:headEnd/>
            <a:tailEnd/>
          </a:ln>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Religion</a:t>
            </a:r>
            <a:endParaRPr lang="en-US" dirty="0"/>
          </a:p>
        </p:txBody>
      </p:sp>
      <p:pic>
        <p:nvPicPr>
          <p:cNvPr id="31746" name="Picture 2"/>
          <p:cNvPicPr>
            <a:picLocks noGrp="1" noChangeAspect="1" noChangeArrowheads="1"/>
          </p:cNvPicPr>
          <p:nvPr>
            <p:ph idx="1"/>
          </p:nvPr>
        </p:nvPicPr>
        <p:blipFill>
          <a:blip r:embed="rId3"/>
          <a:srcRect/>
          <a:stretch>
            <a:fillRect/>
          </a:stretch>
        </p:blipFill>
        <p:spPr bwMode="auto">
          <a:xfrm>
            <a:off x="2057400" y="1143000"/>
            <a:ext cx="4953000" cy="5486400"/>
          </a:xfrm>
          <a:prstGeom prst="rect">
            <a:avLst/>
          </a:prstGeom>
          <a:noFill/>
          <a:ln w="9525">
            <a:noFill/>
            <a:miter lim="800000"/>
            <a:headEnd/>
            <a:tailEnd/>
          </a:ln>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Religion</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2362200" y="1066800"/>
            <a:ext cx="4343400" cy="5486400"/>
          </a:xfrm>
          <a:prstGeom prst="rect">
            <a:avLst/>
          </a:prstGeom>
          <a:noFill/>
          <a:ln w="9525">
            <a:noFill/>
            <a:miter lim="800000"/>
            <a:headEnd/>
            <a:tailEnd/>
          </a:ln>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Spirituality: Shaman</a:t>
            </a:r>
            <a:endParaRPr lang="en-US" dirty="0"/>
          </a:p>
        </p:txBody>
      </p:sp>
      <p:pic>
        <p:nvPicPr>
          <p:cNvPr id="4" name="Content Placeholder 3" descr="E_TROPENMUSEUM_Een_shamaan_op_Zuid-Boeroe_bezweert_boze_geesten_de_kinderen_te_verlaten_waarbij_hij_een_geldstuk_en_een_sirihnoot_offert_TMnr_10001031.jpg"/>
          <p:cNvPicPr>
            <a:picLocks noGrp="1" noChangeAspect="1"/>
          </p:cNvPicPr>
          <p:nvPr>
            <p:ph idx="1"/>
          </p:nvPr>
        </p:nvPicPr>
        <p:blipFill>
          <a:blip r:embed="rId3"/>
          <a:stretch>
            <a:fillRect/>
          </a:stretch>
        </p:blipFill>
        <p:spPr>
          <a:xfrm>
            <a:off x="838200" y="1600200"/>
            <a:ext cx="7162800" cy="4876799"/>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 Expression</a:t>
            </a:r>
            <a:endParaRPr lang="en-US" dirty="0"/>
          </a:p>
        </p:txBody>
      </p:sp>
      <p:pic>
        <p:nvPicPr>
          <p:cNvPr id="29698" name="Picture 2"/>
          <p:cNvPicPr>
            <a:picLocks noGrp="1" noChangeAspect="1" noChangeArrowheads="1"/>
          </p:cNvPicPr>
          <p:nvPr>
            <p:ph sz="half" idx="1"/>
          </p:nvPr>
        </p:nvPicPr>
        <p:blipFill>
          <a:blip r:embed="rId3"/>
          <a:stretch>
            <a:fillRect/>
          </a:stretch>
        </p:blipFill>
        <p:spPr bwMode="auto">
          <a:xfrm>
            <a:off x="1230346" y="1600200"/>
            <a:ext cx="2492308" cy="4525963"/>
          </a:xfrm>
          <a:prstGeom prst="rect">
            <a:avLst/>
          </a:prstGeom>
          <a:noFill/>
          <a:ln w="9525">
            <a:noFill/>
            <a:miter lim="800000"/>
            <a:headEnd/>
            <a:tailEnd/>
          </a:ln>
          <a:effectLst/>
        </p:spPr>
      </p:pic>
      <p:pic>
        <p:nvPicPr>
          <p:cNvPr id="29699" name="Picture 3"/>
          <p:cNvPicPr>
            <a:picLocks noGrp="1" noChangeAspect="1" noChangeArrowheads="1"/>
          </p:cNvPicPr>
          <p:nvPr>
            <p:ph sz="half" idx="2"/>
          </p:nvPr>
        </p:nvPicPr>
        <p:blipFill>
          <a:blip r:embed="rId4"/>
          <a:srcRect/>
          <a:stretch>
            <a:fillRect/>
          </a:stretch>
        </p:blipFill>
        <p:spPr bwMode="auto">
          <a:xfrm>
            <a:off x="5105400" y="1524000"/>
            <a:ext cx="2895600" cy="46482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lstStyle/>
          <a:p>
            <a:r>
              <a:rPr lang="en-US" dirty="0" smtClean="0"/>
              <a:t>4.  Organic, Small-Scale Agriculture</a:t>
            </a:r>
            <a:endParaRPr lang="en-US" dirty="0"/>
          </a:p>
        </p:txBody>
      </p:sp>
      <p:pic>
        <p:nvPicPr>
          <p:cNvPr id="4098" name="Picture 2"/>
          <p:cNvPicPr>
            <a:picLocks noGrp="1" noChangeAspect="1" noChangeArrowheads="1"/>
          </p:cNvPicPr>
          <p:nvPr>
            <p:ph idx="1"/>
          </p:nvPr>
        </p:nvPicPr>
        <p:blipFill>
          <a:blip r:embed="rId3" cstate="print"/>
          <a:srcRect/>
          <a:stretch>
            <a:fillRect/>
          </a:stretch>
        </p:blipFill>
        <p:spPr bwMode="auto">
          <a:xfrm>
            <a:off x="304800" y="1447800"/>
            <a:ext cx="8458200" cy="5105400"/>
          </a:xfrm>
          <a:prstGeom prst="rect">
            <a:avLst/>
          </a:prstGeom>
          <a:noFill/>
          <a:ln w="9525">
            <a:noFill/>
            <a:miter lim="800000"/>
            <a:headEnd/>
            <a:tailEnd/>
          </a:ln>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Aesthetic Expression</a:t>
            </a:r>
            <a:endParaRPr lang="en-US" dirty="0"/>
          </a:p>
        </p:txBody>
      </p:sp>
      <p:pic>
        <p:nvPicPr>
          <p:cNvPr id="30722" name="Picture 2"/>
          <p:cNvPicPr>
            <a:picLocks noGrp="1" noChangeAspect="1" noChangeArrowheads="1"/>
          </p:cNvPicPr>
          <p:nvPr>
            <p:ph idx="1"/>
          </p:nvPr>
        </p:nvPicPr>
        <p:blipFill>
          <a:blip r:embed="rId3"/>
          <a:srcRect/>
          <a:stretch>
            <a:fillRect/>
          </a:stretch>
        </p:blipFill>
        <p:spPr bwMode="auto">
          <a:xfrm>
            <a:off x="2514600" y="1295400"/>
            <a:ext cx="4191000" cy="5181600"/>
          </a:xfrm>
          <a:prstGeom prst="rect">
            <a:avLst/>
          </a:prstGeom>
          <a:noFill/>
          <a:ln w="9525">
            <a:noFill/>
            <a:miter lim="800000"/>
            <a:headEnd/>
            <a:tailEnd/>
          </a:ln>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Aesthetic Expression</a:t>
            </a:r>
            <a:endParaRPr lang="en-US" dirty="0"/>
          </a:p>
        </p:txBody>
      </p:sp>
      <p:pic>
        <p:nvPicPr>
          <p:cNvPr id="32770" name="Picture 2"/>
          <p:cNvPicPr>
            <a:picLocks noGrp="1" noChangeAspect="1" noChangeArrowheads="1"/>
          </p:cNvPicPr>
          <p:nvPr>
            <p:ph idx="1"/>
          </p:nvPr>
        </p:nvPicPr>
        <p:blipFill>
          <a:blip r:embed="rId3"/>
          <a:srcRect/>
          <a:stretch>
            <a:fillRect/>
          </a:stretch>
        </p:blipFill>
        <p:spPr bwMode="auto">
          <a:xfrm>
            <a:off x="685800" y="1143000"/>
            <a:ext cx="7924799" cy="541020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Centers of Origin </a:t>
            </a:r>
            <a:br>
              <a:rPr lang="en-US" dirty="0" smtClean="0"/>
            </a:br>
            <a:r>
              <a:rPr lang="en-US" dirty="0" smtClean="0"/>
              <a:t>and Spread of Agriculture</a:t>
            </a:r>
            <a:endParaRPr lang="en-US" dirty="0"/>
          </a:p>
        </p:txBody>
      </p:sp>
      <p:pic>
        <p:nvPicPr>
          <p:cNvPr id="4" name="Content Placeholder 3" descr="New Picture (1).bmp"/>
          <p:cNvPicPr>
            <a:picLocks noGrp="1" noChangeAspect="1"/>
          </p:cNvPicPr>
          <p:nvPr>
            <p:ph idx="1"/>
          </p:nvPr>
        </p:nvPicPr>
        <p:blipFill>
          <a:blip r:embed="rId3"/>
          <a:stretch>
            <a:fillRect/>
          </a:stretch>
        </p:blipFill>
        <p:spPr>
          <a:xfrm>
            <a:off x="152400" y="1676400"/>
            <a:ext cx="8763000" cy="4876800"/>
          </a:xfrm>
          <a:ln>
            <a:solidFill>
              <a:srgbClr val="00B050"/>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Spread of Agriculture</a:t>
            </a:r>
            <a:endParaRPr lang="en-US" dirty="0"/>
          </a:p>
        </p:txBody>
      </p:sp>
      <p:pic>
        <p:nvPicPr>
          <p:cNvPr id="7170" name="Picture 2"/>
          <p:cNvPicPr>
            <a:picLocks noGrp="1" noChangeAspect="1" noChangeArrowheads="1"/>
          </p:cNvPicPr>
          <p:nvPr>
            <p:ph idx="1"/>
          </p:nvPr>
        </p:nvPicPr>
        <p:blipFill>
          <a:blip r:embed="rId2"/>
          <a:srcRect/>
          <a:stretch>
            <a:fillRect/>
          </a:stretch>
        </p:blipFill>
        <p:spPr bwMode="auto">
          <a:xfrm>
            <a:off x="838200" y="1295400"/>
            <a:ext cx="7620000" cy="53340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4294967295"/>
          </p:nvPr>
        </p:nvPicPr>
        <p:blipFill>
          <a:blip r:embed="rId3"/>
          <a:srcRect/>
          <a:stretch>
            <a:fillRect/>
          </a:stretch>
        </p:blipFill>
        <p:spPr bwMode="auto">
          <a:xfrm>
            <a:off x="0" y="0"/>
            <a:ext cx="9144000" cy="662940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1340</Words>
  <Application>Microsoft Office PowerPoint</Application>
  <PresentationFormat>On-screen Show (4:3)</PresentationFormat>
  <Paragraphs>201</Paragraphs>
  <Slides>61</Slides>
  <Notes>51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The Agricultural Wave</vt:lpstr>
      <vt:lpstr>Four Forms of Agriculture </vt:lpstr>
      <vt:lpstr>1.  Horticulture</vt:lpstr>
      <vt:lpstr>2.  Plow Agriculture</vt:lpstr>
      <vt:lpstr>3.  Industrialized Agriculture</vt:lpstr>
      <vt:lpstr>4.  Organic, Small-Scale Agriculture</vt:lpstr>
      <vt:lpstr>Centers of Origin  and Spread of Agriculture</vt:lpstr>
      <vt:lpstr>Spread of Agriculture</vt:lpstr>
      <vt:lpstr>Slide 9</vt:lpstr>
      <vt:lpstr>Einkorn Wheat</vt:lpstr>
      <vt:lpstr>Wet-field Rice Cultivation</vt:lpstr>
      <vt:lpstr>Red and Green Chili Peppers</vt:lpstr>
      <vt:lpstr>The Transition to Agriculture</vt:lpstr>
      <vt:lpstr>Relationship with Nature:  Ecosystem Currents</vt:lpstr>
      <vt:lpstr>Wooly Mammoth</vt:lpstr>
      <vt:lpstr>Grazing Yak</vt:lpstr>
      <vt:lpstr>Shepherd</vt:lpstr>
      <vt:lpstr>Slash and Burn Agriculture</vt:lpstr>
      <vt:lpstr>Easter Island</vt:lpstr>
      <vt:lpstr>Easter Island</vt:lpstr>
      <vt:lpstr>Chaco Canyon</vt:lpstr>
      <vt:lpstr> Chaco Canyon</vt:lpstr>
      <vt:lpstr>Anasazi Sites</vt:lpstr>
      <vt:lpstr>Ways of Living: Techno-Economic Currents</vt:lpstr>
      <vt:lpstr>Daily Life: Acoma Pueblo</vt:lpstr>
      <vt:lpstr>Daily Life: Acoma Pueblo</vt:lpstr>
      <vt:lpstr>Daily Life: Taos Pueblo</vt:lpstr>
      <vt:lpstr>Daily Life: Housing</vt:lpstr>
      <vt:lpstr>Daily Life: Slash and Burn Agriculture</vt:lpstr>
      <vt:lpstr>Daily Life: Slash and Burn Agriculture</vt:lpstr>
      <vt:lpstr>Daily Life: Llama Pack Animal</vt:lpstr>
      <vt:lpstr>       Llama, Pack  Animal</vt:lpstr>
      <vt:lpstr>Technology:  Grinding Stone</vt:lpstr>
      <vt:lpstr>Technology: Pottery</vt:lpstr>
      <vt:lpstr>Technology: String Skirt</vt:lpstr>
      <vt:lpstr>Patterns of Labor: Horticulture</vt:lpstr>
      <vt:lpstr>Exchange and Trade: Markets</vt:lpstr>
      <vt:lpstr>Exchange and Trade: Markets</vt:lpstr>
      <vt:lpstr>Exchange and Trade: Markets</vt:lpstr>
      <vt:lpstr>Human Networks: Social Currents</vt:lpstr>
      <vt:lpstr>Groups</vt:lpstr>
      <vt:lpstr>Family</vt:lpstr>
      <vt:lpstr>Family: Mother and Baby</vt:lpstr>
      <vt:lpstr>Family </vt:lpstr>
      <vt:lpstr>Family</vt:lpstr>
      <vt:lpstr>Gender</vt:lpstr>
      <vt:lpstr>Gender</vt:lpstr>
      <vt:lpstr>Gender</vt:lpstr>
      <vt:lpstr>Establishing Order:  Political Currents</vt:lpstr>
      <vt:lpstr>Cooperation </vt:lpstr>
      <vt:lpstr>Warfare</vt:lpstr>
      <vt:lpstr>Conflict</vt:lpstr>
      <vt:lpstr>War Chief</vt:lpstr>
      <vt:lpstr>Human Expressions:  Cultural Currents</vt:lpstr>
      <vt:lpstr>Spirituality: Shaman</vt:lpstr>
      <vt:lpstr>Religion</vt:lpstr>
      <vt:lpstr>Religion</vt:lpstr>
      <vt:lpstr>Spirituality: Shaman</vt:lpstr>
      <vt:lpstr>Aesthetic Expression</vt:lpstr>
      <vt:lpstr>Aesthetic Expression</vt:lpstr>
      <vt:lpstr>Aesthetic Expression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Groups</dc:title>
  <dc:creator/>
  <cp:lastModifiedBy>Denise Ames</cp:lastModifiedBy>
  <cp:revision>83</cp:revision>
  <dcterms:created xsi:type="dcterms:W3CDTF">2006-08-16T00:00:00Z</dcterms:created>
  <dcterms:modified xsi:type="dcterms:W3CDTF">2012-04-30T21:31:48Z</dcterms:modified>
</cp:coreProperties>
</file>